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1" r:id="rId3"/>
    <p:sldId id="275" r:id="rId4"/>
    <p:sldId id="263" r:id="rId5"/>
    <p:sldId id="273" r:id="rId6"/>
    <p:sldId id="267" r:id="rId7"/>
    <p:sldId id="268" r:id="rId8"/>
    <p:sldId id="269" r:id="rId9"/>
    <p:sldId id="270" r:id="rId10"/>
    <p:sldId id="272" r:id="rId11"/>
    <p:sldId id="274" r:id="rId12"/>
    <p:sldId id="260" r:id="rId13"/>
    <p:sldId id="259" r:id="rId14"/>
    <p:sldId id="258" r:id="rId15"/>
    <p:sldId id="276" r:id="rId16"/>
    <p:sldId id="278" r:id="rId17"/>
    <p:sldId id="277" r:id="rId18"/>
    <p:sldId id="27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2276"/>
  </p:normalViewPr>
  <p:slideViewPr>
    <p:cSldViewPr snapToGrid="0" snapToObjects="1">
      <p:cViewPr varScale="1">
        <p:scale>
          <a:sx n="81" d="100"/>
          <a:sy n="81" d="100"/>
        </p:scale>
        <p:origin x="909"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landine\Downloads\Tableau%20de%20suivi%20formations_ADVENT%20CONSEIL0909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blandine\Downloads\Tableau%20de%20suivi%20formations_ADVENT%20CONSEIL09092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blandine\Downloads\Tableau%20de%20suivi%20formations_ADVENT%20CONSEIL09092024.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blandine\Downloads\Tableau%20de%20suivi%20formations_ADVENT%20CONSEIL0909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blandine\Downloads\Tableau%20de%20suivi%20formations_ADVENT%20CONSEIL0909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'Stats VAE'!$Q$18</c:f>
              <c:strCache>
                <c:ptCount val="1"/>
                <c:pt idx="0">
                  <c:v>Nombre de dossiers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0C-654B-B8F9-DE3AB35C03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0C-654B-B8F9-DE3AB35C03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0C-654B-B8F9-DE3AB35C03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0C-654B-B8F9-DE3AB35C03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D0C-654B-B8F9-DE3AB35C031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D0C-654B-B8F9-DE3AB35C031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D0C-654B-B8F9-DE3AB35C031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D0C-654B-B8F9-DE3AB35C031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D0C-654B-B8F9-DE3AB35C031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D0C-654B-B8F9-DE3AB35C031D}"/>
              </c:ext>
            </c:extLst>
          </c:dPt>
          <c:cat>
            <c:strRef>
              <c:f>'Stats VAE'!$P$19:$P$28</c:f>
              <c:strCache>
                <c:ptCount val="10"/>
                <c:pt idx="0">
                  <c:v>Bac Professionnel</c:v>
                </c:pt>
                <c:pt idx="1">
                  <c:v>Brevet Professionnel</c:v>
                </c:pt>
                <c:pt idx="2">
                  <c:v>BTS</c:v>
                </c:pt>
                <c:pt idx="3">
                  <c:v>BUT</c:v>
                </c:pt>
                <c:pt idx="4">
                  <c:v>CAP</c:v>
                </c:pt>
                <c:pt idx="5">
                  <c:v>Certificat d'aptitude</c:v>
                </c:pt>
                <c:pt idx="6">
                  <c:v>Diplômes d'Etat</c:v>
                </c:pt>
                <c:pt idx="7">
                  <c:v>Licence Professionnelle</c:v>
                </c:pt>
                <c:pt idx="8">
                  <c:v>Titre Professionnelle </c:v>
                </c:pt>
                <c:pt idx="9">
                  <c:v>Master</c:v>
                </c:pt>
              </c:strCache>
            </c:strRef>
          </c:cat>
          <c:val>
            <c:numRef>
              <c:f>'Stats VAE'!$Q$19:$Q$28</c:f>
              <c:numCache>
                <c:formatCode>General</c:formatCode>
                <c:ptCount val="10"/>
                <c:pt idx="0">
                  <c:v>2</c:v>
                </c:pt>
                <c:pt idx="1">
                  <c:v>1</c:v>
                </c:pt>
                <c:pt idx="2">
                  <c:v>3</c:v>
                </c:pt>
                <c:pt idx="3">
                  <c:v>3</c:v>
                </c:pt>
                <c:pt idx="4">
                  <c:v>8</c:v>
                </c:pt>
                <c:pt idx="5">
                  <c:v>5</c:v>
                </c:pt>
                <c:pt idx="6">
                  <c:v>17</c:v>
                </c:pt>
                <c:pt idx="7">
                  <c:v>1</c:v>
                </c:pt>
                <c:pt idx="8">
                  <c:v>5</c:v>
                </c:pt>
                <c:pt idx="9">
                  <c:v>1</c:v>
                </c:pt>
              </c:numCache>
            </c:numRef>
          </c:val>
          <c:extLst>
            <c:ext xmlns:c16="http://schemas.microsoft.com/office/drawing/2014/chart" uri="{C3380CC4-5D6E-409C-BE32-E72D297353CC}">
              <c16:uniqueId val="{00000014-2D0C-654B-B8F9-DE3AB35C03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96-3341-A713-82076541A434}"/>
              </c:ext>
            </c:extLst>
          </c:dPt>
          <c:dPt>
            <c:idx val="1"/>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96-3341-A713-82076541A434}"/>
              </c:ext>
            </c:extLst>
          </c:dPt>
          <c:cat>
            <c:strRef>
              <c:f>'Stats VAE'!$B$19:$B$20</c:f>
              <c:strCache>
                <c:ptCount val="2"/>
                <c:pt idx="0">
                  <c:v>Pourcentage Advent Conseil &amp; Formation (27%)</c:v>
                </c:pt>
                <c:pt idx="1">
                  <c:v>Pourcentage national (20%)</c:v>
                </c:pt>
              </c:strCache>
            </c:strRef>
          </c:cat>
          <c:val>
            <c:numRef>
              <c:f>'Stats VAE'!$C$19:$C$20</c:f>
              <c:numCache>
                <c:formatCode>General</c:formatCode>
                <c:ptCount val="2"/>
                <c:pt idx="0">
                  <c:v>27</c:v>
                </c:pt>
                <c:pt idx="1">
                  <c:v>20</c:v>
                </c:pt>
              </c:numCache>
            </c:numRef>
          </c:val>
          <c:extLst>
            <c:ext xmlns:c16="http://schemas.microsoft.com/office/drawing/2014/chart" uri="{C3380CC4-5D6E-409C-BE32-E72D297353CC}">
              <c16:uniqueId val="{00000004-B896-3341-A713-82076541A43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l">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i="1" dirty="0"/>
              <a:t>« Care » </a:t>
            </a:r>
            <a:r>
              <a:rPr lang="fr-FR" dirty="0"/>
              <a:t>groupe 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Feuil1!$B$1</c:f>
              <c:strCache>
                <c:ptCount val="1"/>
                <c:pt idx="0">
                  <c:v>Candidatures reçues</c:v>
                </c:pt>
              </c:strCache>
            </c:strRef>
          </c:tx>
          <c:spPr>
            <a:solidFill>
              <a:srgbClr val="FFC000"/>
            </a:solidFill>
            <a:ln>
              <a:noFill/>
            </a:ln>
            <a:effectLst/>
          </c:spPr>
          <c:invertIfNegative val="0"/>
          <c:cat>
            <c:strRef>
              <c:f>Feuil1!$A$2:$A$9</c:f>
              <c:strCache>
                <c:ptCount val="8"/>
                <c:pt idx="0">
                  <c:v>DEAS</c:v>
                </c:pt>
                <c:pt idx="1">
                  <c:v>DEAES</c:v>
                </c:pt>
                <c:pt idx="2">
                  <c:v>DEASS</c:v>
                </c:pt>
                <c:pt idx="3">
                  <c:v>DEEJE</c:v>
                </c:pt>
                <c:pt idx="4">
                  <c:v>DEME</c:v>
                </c:pt>
                <c:pt idx="5">
                  <c:v>DEAP</c:v>
                </c:pt>
                <c:pt idx="6">
                  <c:v>DEES</c:v>
                </c:pt>
                <c:pt idx="7">
                  <c:v>CAFERUIS</c:v>
                </c:pt>
              </c:strCache>
            </c:strRef>
          </c:cat>
          <c:val>
            <c:numRef>
              <c:f>Feuil1!$B$2:$B$9</c:f>
              <c:numCache>
                <c:formatCode>General</c:formatCode>
                <c:ptCount val="8"/>
                <c:pt idx="0">
                  <c:v>13</c:v>
                </c:pt>
                <c:pt idx="1">
                  <c:v>4</c:v>
                </c:pt>
                <c:pt idx="2">
                  <c:v>4</c:v>
                </c:pt>
                <c:pt idx="3">
                  <c:v>4</c:v>
                </c:pt>
                <c:pt idx="4">
                  <c:v>6</c:v>
                </c:pt>
                <c:pt idx="5">
                  <c:v>1</c:v>
                </c:pt>
                <c:pt idx="6">
                  <c:v>8</c:v>
                </c:pt>
                <c:pt idx="7">
                  <c:v>5</c:v>
                </c:pt>
              </c:numCache>
            </c:numRef>
          </c:val>
          <c:extLst>
            <c:ext xmlns:c16="http://schemas.microsoft.com/office/drawing/2014/chart" uri="{C3380CC4-5D6E-409C-BE32-E72D297353CC}">
              <c16:uniqueId val="{00000000-3837-4DA7-995C-DDF792E8E57E}"/>
            </c:ext>
          </c:extLst>
        </c:ser>
        <c:ser>
          <c:idx val="1"/>
          <c:order val="1"/>
          <c:tx>
            <c:strRef>
              <c:f>Feuil1!$C$1</c:f>
              <c:strCache>
                <c:ptCount val="1"/>
                <c:pt idx="0">
                  <c:v>Candidatures hors-champ</c:v>
                </c:pt>
              </c:strCache>
            </c:strRef>
          </c:tx>
          <c:spPr>
            <a:solidFill>
              <a:srgbClr val="C00000"/>
            </a:solidFill>
            <a:ln>
              <a:noFill/>
            </a:ln>
            <a:effectLst/>
          </c:spPr>
          <c:invertIfNegative val="0"/>
          <c:cat>
            <c:strRef>
              <c:f>Feuil1!$A$2:$A$9</c:f>
              <c:strCache>
                <c:ptCount val="8"/>
                <c:pt idx="0">
                  <c:v>DEAS</c:v>
                </c:pt>
                <c:pt idx="1">
                  <c:v>DEAES</c:v>
                </c:pt>
                <c:pt idx="2">
                  <c:v>DEASS</c:v>
                </c:pt>
                <c:pt idx="3">
                  <c:v>DEEJE</c:v>
                </c:pt>
                <c:pt idx="4">
                  <c:v>DEME</c:v>
                </c:pt>
                <c:pt idx="5">
                  <c:v>DEAP</c:v>
                </c:pt>
                <c:pt idx="6">
                  <c:v>DEES</c:v>
                </c:pt>
                <c:pt idx="7">
                  <c:v>CAFERUIS</c:v>
                </c:pt>
              </c:strCache>
            </c:strRef>
          </c:cat>
          <c:val>
            <c:numRef>
              <c:f>Feuil1!$C$2:$C$9</c:f>
              <c:numCache>
                <c:formatCode>General</c:formatCode>
                <c:ptCount val="8"/>
                <c:pt idx="0">
                  <c:v>1</c:v>
                </c:pt>
                <c:pt idx="1">
                  <c:v>0</c:v>
                </c:pt>
                <c:pt idx="2">
                  <c:v>0</c:v>
                </c:pt>
                <c:pt idx="3">
                  <c:v>1</c:v>
                </c:pt>
                <c:pt idx="4">
                  <c:v>2</c:v>
                </c:pt>
                <c:pt idx="5">
                  <c:v>0</c:v>
                </c:pt>
                <c:pt idx="6">
                  <c:v>2</c:v>
                </c:pt>
                <c:pt idx="7">
                  <c:v>0</c:v>
                </c:pt>
              </c:numCache>
            </c:numRef>
          </c:val>
          <c:extLst>
            <c:ext xmlns:c16="http://schemas.microsoft.com/office/drawing/2014/chart" uri="{C3380CC4-5D6E-409C-BE32-E72D297353CC}">
              <c16:uniqueId val="{00000001-3837-4DA7-995C-DDF792E8E57E}"/>
            </c:ext>
          </c:extLst>
        </c:ser>
        <c:ser>
          <c:idx val="2"/>
          <c:order val="2"/>
          <c:tx>
            <c:strRef>
              <c:f>Feuil1!$D$1</c:f>
              <c:strCache>
                <c:ptCount val="1"/>
                <c:pt idx="0">
                  <c:v>En accompagnement</c:v>
                </c:pt>
              </c:strCache>
            </c:strRef>
          </c:tx>
          <c:spPr>
            <a:solidFill>
              <a:srgbClr val="00B0F0"/>
            </a:solidFill>
            <a:ln>
              <a:noFill/>
            </a:ln>
            <a:effectLst/>
          </c:spPr>
          <c:invertIfNegative val="0"/>
          <c:cat>
            <c:strRef>
              <c:f>Feuil1!$A$2:$A$9</c:f>
              <c:strCache>
                <c:ptCount val="8"/>
                <c:pt idx="0">
                  <c:v>DEAS</c:v>
                </c:pt>
                <c:pt idx="1">
                  <c:v>DEAES</c:v>
                </c:pt>
                <c:pt idx="2">
                  <c:v>DEASS</c:v>
                </c:pt>
                <c:pt idx="3">
                  <c:v>DEEJE</c:v>
                </c:pt>
                <c:pt idx="4">
                  <c:v>DEME</c:v>
                </c:pt>
                <c:pt idx="5">
                  <c:v>DEAP</c:v>
                </c:pt>
                <c:pt idx="6">
                  <c:v>DEES</c:v>
                </c:pt>
                <c:pt idx="7">
                  <c:v>CAFERUIS</c:v>
                </c:pt>
              </c:strCache>
            </c:strRef>
          </c:cat>
          <c:val>
            <c:numRef>
              <c:f>Feuil1!$D$2:$D$9</c:f>
              <c:numCache>
                <c:formatCode>General</c:formatCode>
                <c:ptCount val="8"/>
                <c:pt idx="0">
                  <c:v>4</c:v>
                </c:pt>
                <c:pt idx="1">
                  <c:v>1</c:v>
                </c:pt>
                <c:pt idx="2">
                  <c:v>1</c:v>
                </c:pt>
                <c:pt idx="3">
                  <c:v>1</c:v>
                </c:pt>
                <c:pt idx="4">
                  <c:v>2</c:v>
                </c:pt>
                <c:pt idx="5">
                  <c:v>0</c:v>
                </c:pt>
                <c:pt idx="6">
                  <c:v>3</c:v>
                </c:pt>
                <c:pt idx="7">
                  <c:v>2</c:v>
                </c:pt>
              </c:numCache>
            </c:numRef>
          </c:val>
          <c:extLst>
            <c:ext xmlns:c16="http://schemas.microsoft.com/office/drawing/2014/chart" uri="{C3380CC4-5D6E-409C-BE32-E72D297353CC}">
              <c16:uniqueId val="{00000002-3837-4DA7-995C-DDF792E8E57E}"/>
            </c:ext>
          </c:extLst>
        </c:ser>
        <c:ser>
          <c:idx val="3"/>
          <c:order val="3"/>
          <c:tx>
            <c:strRef>
              <c:f>Feuil1!$E$1</c:f>
              <c:strCache>
                <c:ptCount val="1"/>
                <c:pt idx="0">
                  <c:v>Abandons</c:v>
                </c:pt>
              </c:strCache>
            </c:strRef>
          </c:tx>
          <c:spPr>
            <a:solidFill>
              <a:srgbClr val="7030A0"/>
            </a:solidFill>
            <a:ln>
              <a:noFill/>
            </a:ln>
            <a:effectLst/>
          </c:spPr>
          <c:invertIfNegative val="0"/>
          <c:cat>
            <c:strRef>
              <c:f>Feuil1!$A$2:$A$9</c:f>
              <c:strCache>
                <c:ptCount val="8"/>
                <c:pt idx="0">
                  <c:v>DEAS</c:v>
                </c:pt>
                <c:pt idx="1">
                  <c:v>DEAES</c:v>
                </c:pt>
                <c:pt idx="2">
                  <c:v>DEASS</c:v>
                </c:pt>
                <c:pt idx="3">
                  <c:v>DEEJE</c:v>
                </c:pt>
                <c:pt idx="4">
                  <c:v>DEME</c:v>
                </c:pt>
                <c:pt idx="5">
                  <c:v>DEAP</c:v>
                </c:pt>
                <c:pt idx="6">
                  <c:v>DEES</c:v>
                </c:pt>
                <c:pt idx="7">
                  <c:v>CAFERUIS</c:v>
                </c:pt>
              </c:strCache>
            </c:strRef>
          </c:cat>
          <c:val>
            <c:numRef>
              <c:f>Feuil1!$E$2:$E$9</c:f>
              <c:numCache>
                <c:formatCode>General</c:formatCode>
                <c:ptCount val="8"/>
                <c:pt idx="0">
                  <c:v>3</c:v>
                </c:pt>
                <c:pt idx="1">
                  <c:v>0</c:v>
                </c:pt>
                <c:pt idx="2">
                  <c:v>3</c:v>
                </c:pt>
                <c:pt idx="3">
                  <c:v>1</c:v>
                </c:pt>
                <c:pt idx="4">
                  <c:v>2</c:v>
                </c:pt>
                <c:pt idx="5">
                  <c:v>0</c:v>
                </c:pt>
                <c:pt idx="6">
                  <c:v>3</c:v>
                </c:pt>
                <c:pt idx="7">
                  <c:v>2</c:v>
                </c:pt>
              </c:numCache>
            </c:numRef>
          </c:val>
          <c:extLst>
            <c:ext xmlns:c16="http://schemas.microsoft.com/office/drawing/2014/chart" uri="{C3380CC4-5D6E-409C-BE32-E72D297353CC}">
              <c16:uniqueId val="{00000003-3837-4DA7-995C-DDF792E8E57E}"/>
            </c:ext>
          </c:extLst>
        </c:ser>
        <c:ser>
          <c:idx val="4"/>
          <c:order val="4"/>
          <c:tx>
            <c:strRef>
              <c:f>Feuil1!$F$1</c:f>
              <c:strCache>
                <c:ptCount val="1"/>
                <c:pt idx="0">
                  <c:v>Livret 2 Validé</c:v>
                </c:pt>
              </c:strCache>
            </c:strRef>
          </c:tx>
          <c:spPr>
            <a:solidFill>
              <a:srgbClr val="92D050"/>
            </a:solidFill>
            <a:ln>
              <a:noFill/>
            </a:ln>
            <a:effectLst/>
          </c:spPr>
          <c:invertIfNegative val="0"/>
          <c:cat>
            <c:strRef>
              <c:f>Feuil1!$A$2:$A$9</c:f>
              <c:strCache>
                <c:ptCount val="8"/>
                <c:pt idx="0">
                  <c:v>DEAS</c:v>
                </c:pt>
                <c:pt idx="1">
                  <c:v>DEAES</c:v>
                </c:pt>
                <c:pt idx="2">
                  <c:v>DEASS</c:v>
                </c:pt>
                <c:pt idx="3">
                  <c:v>DEEJE</c:v>
                </c:pt>
                <c:pt idx="4">
                  <c:v>DEME</c:v>
                </c:pt>
                <c:pt idx="5">
                  <c:v>DEAP</c:v>
                </c:pt>
                <c:pt idx="6">
                  <c:v>DEES</c:v>
                </c:pt>
                <c:pt idx="7">
                  <c:v>CAFERUIS</c:v>
                </c:pt>
              </c:strCache>
            </c:strRef>
          </c:cat>
          <c:val>
            <c:numRef>
              <c:f>Feuil1!$F$2:$F$9</c:f>
              <c:numCache>
                <c:formatCode>General</c:formatCode>
                <c:ptCount val="8"/>
                <c:pt idx="0">
                  <c:v>5</c:v>
                </c:pt>
                <c:pt idx="1">
                  <c:v>3</c:v>
                </c:pt>
                <c:pt idx="2">
                  <c:v>0</c:v>
                </c:pt>
                <c:pt idx="3">
                  <c:v>1</c:v>
                </c:pt>
                <c:pt idx="4">
                  <c:v>0</c:v>
                </c:pt>
                <c:pt idx="5">
                  <c:v>1</c:v>
                </c:pt>
                <c:pt idx="6">
                  <c:v>0</c:v>
                </c:pt>
                <c:pt idx="7">
                  <c:v>1</c:v>
                </c:pt>
              </c:numCache>
            </c:numRef>
          </c:val>
          <c:extLst>
            <c:ext xmlns:c16="http://schemas.microsoft.com/office/drawing/2014/chart" uri="{C3380CC4-5D6E-409C-BE32-E72D297353CC}">
              <c16:uniqueId val="{00000004-3837-4DA7-995C-DDF792E8E57E}"/>
            </c:ext>
          </c:extLst>
        </c:ser>
        <c:dLbls>
          <c:showLegendKey val="0"/>
          <c:showVal val="0"/>
          <c:showCatName val="0"/>
          <c:showSerName val="0"/>
          <c:showPercent val="0"/>
          <c:showBubbleSize val="0"/>
        </c:dLbls>
        <c:gapWidth val="219"/>
        <c:overlap val="100"/>
        <c:axId val="713992879"/>
        <c:axId val="713994319"/>
      </c:barChart>
      <c:catAx>
        <c:axId val="7139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4319"/>
        <c:crosses val="autoZero"/>
        <c:auto val="1"/>
        <c:lblAlgn val="ctr"/>
        <c:lblOffset val="100"/>
        <c:noMultiLvlLbl val="0"/>
      </c:catAx>
      <c:valAx>
        <c:axId val="71399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i="1" dirty="0"/>
              <a:t>« Care » </a:t>
            </a:r>
            <a:r>
              <a:rPr lang="fr-FR" dirty="0"/>
              <a:t>groupe 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Feuil1!$B$1</c:f>
              <c:strCache>
                <c:ptCount val="1"/>
                <c:pt idx="0">
                  <c:v>Candidatures reçues</c:v>
                </c:pt>
              </c:strCache>
            </c:strRef>
          </c:tx>
          <c:spPr>
            <a:solidFill>
              <a:srgbClr val="FFC000"/>
            </a:solidFill>
            <a:ln>
              <a:noFill/>
            </a:ln>
            <a:effectLst/>
          </c:spPr>
          <c:invertIfNegative val="0"/>
          <c:cat>
            <c:strRef>
              <c:f>Feuil1!$A$2:$A$5</c:f>
              <c:strCache>
                <c:ptCount val="4"/>
                <c:pt idx="0">
                  <c:v>BPJEPS</c:v>
                </c:pt>
                <c:pt idx="1">
                  <c:v>TP SAMS</c:v>
                </c:pt>
                <c:pt idx="2">
                  <c:v>Bac Pro SALP</c:v>
                </c:pt>
                <c:pt idx="3">
                  <c:v>CAP AEPE</c:v>
                </c:pt>
              </c:strCache>
            </c:strRef>
          </c:cat>
          <c:val>
            <c:numRef>
              <c:f>Feuil1!$B$2:$B$5</c:f>
              <c:numCache>
                <c:formatCode>General</c:formatCode>
                <c:ptCount val="4"/>
                <c:pt idx="0">
                  <c:v>2</c:v>
                </c:pt>
                <c:pt idx="1">
                  <c:v>5</c:v>
                </c:pt>
                <c:pt idx="2">
                  <c:v>1</c:v>
                </c:pt>
                <c:pt idx="3">
                  <c:v>7</c:v>
                </c:pt>
              </c:numCache>
            </c:numRef>
          </c:val>
          <c:extLst>
            <c:ext xmlns:c16="http://schemas.microsoft.com/office/drawing/2014/chart" uri="{C3380CC4-5D6E-409C-BE32-E72D297353CC}">
              <c16:uniqueId val="{00000000-3837-4DA7-995C-DDF792E8E57E}"/>
            </c:ext>
          </c:extLst>
        </c:ser>
        <c:ser>
          <c:idx val="1"/>
          <c:order val="1"/>
          <c:tx>
            <c:strRef>
              <c:f>Feuil1!$C$1</c:f>
              <c:strCache>
                <c:ptCount val="1"/>
                <c:pt idx="0">
                  <c:v>Candidatures hors-champ</c:v>
                </c:pt>
              </c:strCache>
            </c:strRef>
          </c:tx>
          <c:spPr>
            <a:solidFill>
              <a:srgbClr val="C00000"/>
            </a:solidFill>
            <a:ln>
              <a:noFill/>
            </a:ln>
            <a:effectLst/>
          </c:spPr>
          <c:invertIfNegative val="0"/>
          <c:cat>
            <c:strRef>
              <c:f>Feuil1!$A$2:$A$5</c:f>
              <c:strCache>
                <c:ptCount val="4"/>
                <c:pt idx="0">
                  <c:v>BPJEPS</c:v>
                </c:pt>
                <c:pt idx="1">
                  <c:v>TP SAMS</c:v>
                </c:pt>
                <c:pt idx="2">
                  <c:v>Bac Pro SALP</c:v>
                </c:pt>
                <c:pt idx="3">
                  <c:v>CAP AEPE</c:v>
                </c:pt>
              </c:strCache>
            </c:strRef>
          </c:cat>
          <c:val>
            <c:numRef>
              <c:f>Feuil1!$C$2:$C$5</c:f>
              <c:numCache>
                <c:formatCode>General</c:formatCode>
                <c:ptCount val="4"/>
                <c:pt idx="0">
                  <c:v>2</c:v>
                </c:pt>
                <c:pt idx="1">
                  <c:v>2</c:v>
                </c:pt>
                <c:pt idx="2">
                  <c:v>0</c:v>
                </c:pt>
                <c:pt idx="3">
                  <c:v>2</c:v>
                </c:pt>
              </c:numCache>
            </c:numRef>
          </c:val>
          <c:extLst>
            <c:ext xmlns:c16="http://schemas.microsoft.com/office/drawing/2014/chart" uri="{C3380CC4-5D6E-409C-BE32-E72D297353CC}">
              <c16:uniqueId val="{00000001-3837-4DA7-995C-DDF792E8E57E}"/>
            </c:ext>
          </c:extLst>
        </c:ser>
        <c:ser>
          <c:idx val="2"/>
          <c:order val="2"/>
          <c:tx>
            <c:strRef>
              <c:f>Feuil1!$D$1</c:f>
              <c:strCache>
                <c:ptCount val="1"/>
                <c:pt idx="0">
                  <c:v>En accompagnement</c:v>
                </c:pt>
              </c:strCache>
            </c:strRef>
          </c:tx>
          <c:spPr>
            <a:solidFill>
              <a:srgbClr val="00B0F0"/>
            </a:solidFill>
            <a:ln>
              <a:noFill/>
            </a:ln>
            <a:effectLst/>
          </c:spPr>
          <c:invertIfNegative val="0"/>
          <c:cat>
            <c:strRef>
              <c:f>Feuil1!$A$2:$A$5</c:f>
              <c:strCache>
                <c:ptCount val="4"/>
                <c:pt idx="0">
                  <c:v>BPJEPS</c:v>
                </c:pt>
                <c:pt idx="1">
                  <c:v>TP SAMS</c:v>
                </c:pt>
                <c:pt idx="2">
                  <c:v>Bac Pro SALP</c:v>
                </c:pt>
                <c:pt idx="3">
                  <c:v>CAP AEPE</c:v>
                </c:pt>
              </c:strCache>
            </c:strRef>
          </c:cat>
          <c:val>
            <c:numRef>
              <c:f>Feuil1!$D$2:$D$5</c:f>
              <c:numCache>
                <c:formatCode>General</c:formatCode>
                <c:ptCount val="4"/>
                <c:pt idx="0">
                  <c:v>0</c:v>
                </c:pt>
                <c:pt idx="1">
                  <c:v>0</c:v>
                </c:pt>
                <c:pt idx="2">
                  <c:v>1</c:v>
                </c:pt>
                <c:pt idx="3">
                  <c:v>1</c:v>
                </c:pt>
              </c:numCache>
            </c:numRef>
          </c:val>
          <c:extLst>
            <c:ext xmlns:c16="http://schemas.microsoft.com/office/drawing/2014/chart" uri="{C3380CC4-5D6E-409C-BE32-E72D297353CC}">
              <c16:uniqueId val="{00000002-3837-4DA7-995C-DDF792E8E57E}"/>
            </c:ext>
          </c:extLst>
        </c:ser>
        <c:ser>
          <c:idx val="3"/>
          <c:order val="3"/>
          <c:tx>
            <c:strRef>
              <c:f>Feuil1!$E$1</c:f>
              <c:strCache>
                <c:ptCount val="1"/>
                <c:pt idx="0">
                  <c:v>Abandons</c:v>
                </c:pt>
              </c:strCache>
            </c:strRef>
          </c:tx>
          <c:spPr>
            <a:solidFill>
              <a:srgbClr val="7030A0"/>
            </a:solidFill>
            <a:ln>
              <a:noFill/>
            </a:ln>
            <a:effectLst/>
          </c:spPr>
          <c:invertIfNegative val="0"/>
          <c:cat>
            <c:strRef>
              <c:f>Feuil1!$A$2:$A$5</c:f>
              <c:strCache>
                <c:ptCount val="4"/>
                <c:pt idx="0">
                  <c:v>BPJEPS</c:v>
                </c:pt>
                <c:pt idx="1">
                  <c:v>TP SAMS</c:v>
                </c:pt>
                <c:pt idx="2">
                  <c:v>Bac Pro SALP</c:v>
                </c:pt>
                <c:pt idx="3">
                  <c:v>CAP AEPE</c:v>
                </c:pt>
              </c:strCache>
            </c:strRef>
          </c:cat>
          <c:val>
            <c:numRef>
              <c:f>Feuil1!$E$2:$E$5</c:f>
              <c:numCache>
                <c:formatCode>General</c:formatCode>
                <c:ptCount val="4"/>
                <c:pt idx="0">
                  <c:v>0</c:v>
                </c:pt>
                <c:pt idx="1">
                  <c:v>0</c:v>
                </c:pt>
                <c:pt idx="2">
                  <c:v>0</c:v>
                </c:pt>
                <c:pt idx="3">
                  <c:v>2</c:v>
                </c:pt>
              </c:numCache>
            </c:numRef>
          </c:val>
          <c:extLst>
            <c:ext xmlns:c16="http://schemas.microsoft.com/office/drawing/2014/chart" uri="{C3380CC4-5D6E-409C-BE32-E72D297353CC}">
              <c16:uniqueId val="{00000003-3837-4DA7-995C-DDF792E8E57E}"/>
            </c:ext>
          </c:extLst>
        </c:ser>
        <c:ser>
          <c:idx val="4"/>
          <c:order val="4"/>
          <c:tx>
            <c:strRef>
              <c:f>Feuil1!$F$1</c:f>
              <c:strCache>
                <c:ptCount val="1"/>
                <c:pt idx="0">
                  <c:v>Livret 2 Validé</c:v>
                </c:pt>
              </c:strCache>
            </c:strRef>
          </c:tx>
          <c:spPr>
            <a:solidFill>
              <a:srgbClr val="0070C0"/>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0-6FB1-48C4-B117-BA3411E7614B}"/>
              </c:ext>
            </c:extLst>
          </c:dPt>
          <c:dPt>
            <c:idx val="3"/>
            <c:invertIfNegative val="0"/>
            <c:bubble3D val="0"/>
            <c:spPr>
              <a:solidFill>
                <a:srgbClr val="92D050"/>
              </a:solidFill>
              <a:ln>
                <a:noFill/>
              </a:ln>
              <a:effectLst/>
            </c:spPr>
            <c:extLst>
              <c:ext xmlns:c16="http://schemas.microsoft.com/office/drawing/2014/chart" uri="{C3380CC4-5D6E-409C-BE32-E72D297353CC}">
                <c16:uniqueId val="{00000001-6FB1-48C4-B117-BA3411E7614B}"/>
              </c:ext>
            </c:extLst>
          </c:dPt>
          <c:cat>
            <c:strRef>
              <c:f>Feuil1!$A$2:$A$5</c:f>
              <c:strCache>
                <c:ptCount val="4"/>
                <c:pt idx="0">
                  <c:v>BPJEPS</c:v>
                </c:pt>
                <c:pt idx="1">
                  <c:v>TP SAMS</c:v>
                </c:pt>
                <c:pt idx="2">
                  <c:v>Bac Pro SALP</c:v>
                </c:pt>
                <c:pt idx="3">
                  <c:v>CAP AEPE</c:v>
                </c:pt>
              </c:strCache>
            </c:strRef>
          </c:cat>
          <c:val>
            <c:numRef>
              <c:f>Feuil1!$F$2:$F$5</c:f>
              <c:numCache>
                <c:formatCode>General</c:formatCode>
                <c:ptCount val="4"/>
                <c:pt idx="0">
                  <c:v>0</c:v>
                </c:pt>
                <c:pt idx="1">
                  <c:v>3</c:v>
                </c:pt>
                <c:pt idx="2">
                  <c:v>0</c:v>
                </c:pt>
                <c:pt idx="3">
                  <c:v>2</c:v>
                </c:pt>
              </c:numCache>
            </c:numRef>
          </c:val>
          <c:extLst>
            <c:ext xmlns:c16="http://schemas.microsoft.com/office/drawing/2014/chart" uri="{C3380CC4-5D6E-409C-BE32-E72D297353CC}">
              <c16:uniqueId val="{00000004-3837-4DA7-995C-DDF792E8E57E}"/>
            </c:ext>
          </c:extLst>
        </c:ser>
        <c:dLbls>
          <c:showLegendKey val="0"/>
          <c:showVal val="0"/>
          <c:showCatName val="0"/>
          <c:showSerName val="0"/>
          <c:showPercent val="0"/>
          <c:showBubbleSize val="0"/>
        </c:dLbls>
        <c:gapWidth val="219"/>
        <c:overlap val="100"/>
        <c:axId val="713992879"/>
        <c:axId val="713994319"/>
      </c:barChart>
      <c:catAx>
        <c:axId val="7139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4319"/>
        <c:crosses val="autoZero"/>
        <c:auto val="1"/>
        <c:lblAlgn val="ctr"/>
        <c:lblOffset val="100"/>
        <c:noMultiLvlLbl val="0"/>
      </c:catAx>
      <c:valAx>
        <c:axId val="71399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2279258554292E-2"/>
          <c:y val="3.7988390193118421E-2"/>
          <c:w val="0.94901814233331672"/>
          <c:h val="0.70030442115727043"/>
        </c:manualLayout>
      </c:layout>
      <c:barChart>
        <c:barDir val="col"/>
        <c:grouping val="stacked"/>
        <c:varyColors val="0"/>
        <c:ser>
          <c:idx val="0"/>
          <c:order val="0"/>
          <c:tx>
            <c:strRef>
              <c:f>Feuil1!$B$1</c:f>
              <c:strCache>
                <c:ptCount val="1"/>
                <c:pt idx="0">
                  <c:v>Candidatures reçues</c:v>
                </c:pt>
              </c:strCache>
            </c:strRef>
          </c:tx>
          <c:spPr>
            <a:solidFill>
              <a:srgbClr val="FFC000"/>
            </a:solidFill>
            <a:ln>
              <a:noFill/>
            </a:ln>
            <a:effectLst/>
          </c:spPr>
          <c:invertIfNegative val="0"/>
          <c:cat>
            <c:strRef>
              <c:f>Feuil1!$A$2:$A$11</c:f>
              <c:strCache>
                <c:ptCount val="10"/>
                <c:pt idx="0">
                  <c:v>Master Mktg/Vente</c:v>
                </c:pt>
                <c:pt idx="1">
                  <c:v>Master Commerce</c:v>
                </c:pt>
                <c:pt idx="2">
                  <c:v>Licence Pro Commerce</c:v>
                </c:pt>
                <c:pt idx="3">
                  <c:v>BTS MCO</c:v>
                </c:pt>
                <c:pt idx="4">
                  <c:v>TP Conseiller commerce</c:v>
                </c:pt>
                <c:pt idx="5">
                  <c:v>TP Conseiller vente</c:v>
                </c:pt>
                <c:pt idx="6">
                  <c:v>BUT TC</c:v>
                </c:pt>
                <c:pt idx="7">
                  <c:v>Bac Pro Vente</c:v>
                </c:pt>
                <c:pt idx="8">
                  <c:v>Bac Pro Commerce</c:v>
                </c:pt>
                <c:pt idx="9">
                  <c:v>CAP EPC</c:v>
                </c:pt>
              </c:strCache>
            </c:strRef>
          </c:cat>
          <c:val>
            <c:numRef>
              <c:f>Feuil1!$B$2:$B$11</c:f>
              <c:numCache>
                <c:formatCode>General</c:formatCode>
                <c:ptCount val="10"/>
                <c:pt idx="0">
                  <c:v>6</c:v>
                </c:pt>
                <c:pt idx="1">
                  <c:v>2</c:v>
                </c:pt>
                <c:pt idx="2">
                  <c:v>3</c:v>
                </c:pt>
                <c:pt idx="3">
                  <c:v>6</c:v>
                </c:pt>
                <c:pt idx="4">
                  <c:v>1</c:v>
                </c:pt>
                <c:pt idx="5">
                  <c:v>1</c:v>
                </c:pt>
                <c:pt idx="6">
                  <c:v>1</c:v>
                </c:pt>
                <c:pt idx="7">
                  <c:v>1</c:v>
                </c:pt>
                <c:pt idx="8">
                  <c:v>1</c:v>
                </c:pt>
                <c:pt idx="9">
                  <c:v>1</c:v>
                </c:pt>
              </c:numCache>
            </c:numRef>
          </c:val>
          <c:extLst>
            <c:ext xmlns:c16="http://schemas.microsoft.com/office/drawing/2014/chart" uri="{C3380CC4-5D6E-409C-BE32-E72D297353CC}">
              <c16:uniqueId val="{00000000-3837-4DA7-995C-DDF792E8E57E}"/>
            </c:ext>
          </c:extLst>
        </c:ser>
        <c:ser>
          <c:idx val="1"/>
          <c:order val="1"/>
          <c:tx>
            <c:strRef>
              <c:f>Feuil1!$C$1</c:f>
              <c:strCache>
                <c:ptCount val="1"/>
                <c:pt idx="0">
                  <c:v>Candidatures hors-champ</c:v>
                </c:pt>
              </c:strCache>
            </c:strRef>
          </c:tx>
          <c:spPr>
            <a:solidFill>
              <a:srgbClr val="C00000"/>
            </a:solidFill>
            <a:ln>
              <a:noFill/>
            </a:ln>
            <a:effectLst/>
          </c:spPr>
          <c:invertIfNegative val="0"/>
          <c:cat>
            <c:strRef>
              <c:f>Feuil1!$A$2:$A$11</c:f>
              <c:strCache>
                <c:ptCount val="10"/>
                <c:pt idx="0">
                  <c:v>Master Mktg/Vente</c:v>
                </c:pt>
                <c:pt idx="1">
                  <c:v>Master Commerce</c:v>
                </c:pt>
                <c:pt idx="2">
                  <c:v>Licence Pro Commerce</c:v>
                </c:pt>
                <c:pt idx="3">
                  <c:v>BTS MCO</c:v>
                </c:pt>
                <c:pt idx="4">
                  <c:v>TP Conseiller commerce</c:v>
                </c:pt>
                <c:pt idx="5">
                  <c:v>TP Conseiller vente</c:v>
                </c:pt>
                <c:pt idx="6">
                  <c:v>BUT TC</c:v>
                </c:pt>
                <c:pt idx="7">
                  <c:v>Bac Pro Vente</c:v>
                </c:pt>
                <c:pt idx="8">
                  <c:v>Bac Pro Commerce</c:v>
                </c:pt>
                <c:pt idx="9">
                  <c:v>CAP EPC</c:v>
                </c:pt>
              </c:strCache>
            </c:strRef>
          </c:cat>
          <c:val>
            <c:numRef>
              <c:f>Feuil1!$C$2:$C$11</c:f>
              <c:numCache>
                <c:formatCode>General</c:formatCode>
                <c:ptCount val="10"/>
                <c:pt idx="0">
                  <c:v>6</c:v>
                </c:pt>
                <c:pt idx="1">
                  <c:v>2</c:v>
                </c:pt>
                <c:pt idx="2">
                  <c:v>2</c:v>
                </c:pt>
                <c:pt idx="3">
                  <c:v>3</c:v>
                </c:pt>
                <c:pt idx="4">
                  <c:v>0</c:v>
                </c:pt>
                <c:pt idx="5">
                  <c:v>1</c:v>
                </c:pt>
                <c:pt idx="6">
                  <c:v>1</c:v>
                </c:pt>
                <c:pt idx="7">
                  <c:v>1</c:v>
                </c:pt>
                <c:pt idx="8">
                  <c:v>1</c:v>
                </c:pt>
                <c:pt idx="9">
                  <c:v>1</c:v>
                </c:pt>
              </c:numCache>
            </c:numRef>
          </c:val>
          <c:extLst>
            <c:ext xmlns:c16="http://schemas.microsoft.com/office/drawing/2014/chart" uri="{C3380CC4-5D6E-409C-BE32-E72D297353CC}">
              <c16:uniqueId val="{00000001-3837-4DA7-995C-DDF792E8E57E}"/>
            </c:ext>
          </c:extLst>
        </c:ser>
        <c:ser>
          <c:idx val="2"/>
          <c:order val="2"/>
          <c:tx>
            <c:strRef>
              <c:f>Feuil1!$D$1</c:f>
              <c:strCache>
                <c:ptCount val="1"/>
                <c:pt idx="0">
                  <c:v>En accompagnement</c:v>
                </c:pt>
              </c:strCache>
            </c:strRef>
          </c:tx>
          <c:spPr>
            <a:solidFill>
              <a:srgbClr val="00B0F0"/>
            </a:solidFill>
            <a:ln>
              <a:noFill/>
            </a:ln>
            <a:effectLst/>
          </c:spPr>
          <c:invertIfNegative val="0"/>
          <c:cat>
            <c:strRef>
              <c:f>Feuil1!$A$2:$A$11</c:f>
              <c:strCache>
                <c:ptCount val="10"/>
                <c:pt idx="0">
                  <c:v>Master Mktg/Vente</c:v>
                </c:pt>
                <c:pt idx="1">
                  <c:v>Master Commerce</c:v>
                </c:pt>
                <c:pt idx="2">
                  <c:v>Licence Pro Commerce</c:v>
                </c:pt>
                <c:pt idx="3">
                  <c:v>BTS MCO</c:v>
                </c:pt>
                <c:pt idx="4">
                  <c:v>TP Conseiller commerce</c:v>
                </c:pt>
                <c:pt idx="5">
                  <c:v>TP Conseiller vente</c:v>
                </c:pt>
                <c:pt idx="6">
                  <c:v>BUT TC</c:v>
                </c:pt>
                <c:pt idx="7">
                  <c:v>Bac Pro Vente</c:v>
                </c:pt>
                <c:pt idx="8">
                  <c:v>Bac Pro Commerce</c:v>
                </c:pt>
                <c:pt idx="9">
                  <c:v>CAP EPC</c:v>
                </c:pt>
              </c:strCache>
            </c:strRef>
          </c:cat>
          <c:val>
            <c:numRef>
              <c:f>Feuil1!$D$2:$D$11</c:f>
              <c:numCache>
                <c:formatCode>General</c:formatCode>
                <c:ptCount val="10"/>
                <c:pt idx="0">
                  <c:v>0</c:v>
                </c:pt>
                <c:pt idx="1">
                  <c:v>0</c:v>
                </c:pt>
                <c:pt idx="2">
                  <c:v>0</c:v>
                </c:pt>
                <c:pt idx="3">
                  <c:v>1</c:v>
                </c:pt>
                <c:pt idx="4">
                  <c:v>0</c:v>
                </c:pt>
                <c:pt idx="5">
                  <c:v>0</c:v>
                </c:pt>
                <c:pt idx="6">
                  <c:v>0</c:v>
                </c:pt>
                <c:pt idx="7">
                  <c:v>0</c:v>
                </c:pt>
                <c:pt idx="8">
                  <c:v>0</c:v>
                </c:pt>
                <c:pt idx="9">
                  <c:v>0</c:v>
                </c:pt>
              </c:numCache>
            </c:numRef>
          </c:val>
          <c:extLst>
            <c:ext xmlns:c16="http://schemas.microsoft.com/office/drawing/2014/chart" uri="{C3380CC4-5D6E-409C-BE32-E72D297353CC}">
              <c16:uniqueId val="{00000002-3837-4DA7-995C-DDF792E8E57E}"/>
            </c:ext>
          </c:extLst>
        </c:ser>
        <c:ser>
          <c:idx val="3"/>
          <c:order val="3"/>
          <c:tx>
            <c:strRef>
              <c:f>Feuil1!$E$1</c:f>
              <c:strCache>
                <c:ptCount val="1"/>
                <c:pt idx="0">
                  <c:v>Abandons</c:v>
                </c:pt>
              </c:strCache>
            </c:strRef>
          </c:tx>
          <c:spPr>
            <a:solidFill>
              <a:srgbClr val="7030A0"/>
            </a:solidFill>
            <a:ln>
              <a:noFill/>
            </a:ln>
            <a:effectLst/>
          </c:spPr>
          <c:invertIfNegative val="0"/>
          <c:cat>
            <c:strRef>
              <c:f>Feuil1!$A$2:$A$11</c:f>
              <c:strCache>
                <c:ptCount val="10"/>
                <c:pt idx="0">
                  <c:v>Master Mktg/Vente</c:v>
                </c:pt>
                <c:pt idx="1">
                  <c:v>Master Commerce</c:v>
                </c:pt>
                <c:pt idx="2">
                  <c:v>Licence Pro Commerce</c:v>
                </c:pt>
                <c:pt idx="3">
                  <c:v>BTS MCO</c:v>
                </c:pt>
                <c:pt idx="4">
                  <c:v>TP Conseiller commerce</c:v>
                </c:pt>
                <c:pt idx="5">
                  <c:v>TP Conseiller vente</c:v>
                </c:pt>
                <c:pt idx="6">
                  <c:v>BUT TC</c:v>
                </c:pt>
                <c:pt idx="7">
                  <c:v>Bac Pro Vente</c:v>
                </c:pt>
                <c:pt idx="8">
                  <c:v>Bac Pro Commerce</c:v>
                </c:pt>
                <c:pt idx="9">
                  <c:v>CAP EPC</c:v>
                </c:pt>
              </c:strCache>
            </c:strRef>
          </c:cat>
          <c:val>
            <c:numRef>
              <c:f>Feuil1!$E$2:$E$11</c:f>
              <c:numCache>
                <c:formatCode>General</c:formatCode>
                <c:ptCount val="10"/>
                <c:pt idx="0">
                  <c:v>0</c:v>
                </c:pt>
                <c:pt idx="1">
                  <c:v>0</c:v>
                </c:pt>
                <c:pt idx="2">
                  <c:v>0</c:v>
                </c:pt>
                <c:pt idx="3">
                  <c:v>1</c:v>
                </c:pt>
                <c:pt idx="4">
                  <c:v>0</c:v>
                </c:pt>
                <c:pt idx="5">
                  <c:v>0</c:v>
                </c:pt>
                <c:pt idx="6">
                  <c:v>0</c:v>
                </c:pt>
                <c:pt idx="7">
                  <c:v>0</c:v>
                </c:pt>
                <c:pt idx="8">
                  <c:v>0</c:v>
                </c:pt>
                <c:pt idx="9">
                  <c:v>0</c:v>
                </c:pt>
              </c:numCache>
            </c:numRef>
          </c:val>
          <c:extLst>
            <c:ext xmlns:c16="http://schemas.microsoft.com/office/drawing/2014/chart" uri="{C3380CC4-5D6E-409C-BE32-E72D297353CC}">
              <c16:uniqueId val="{00000003-3837-4DA7-995C-DDF792E8E57E}"/>
            </c:ext>
          </c:extLst>
        </c:ser>
        <c:ser>
          <c:idx val="4"/>
          <c:order val="4"/>
          <c:tx>
            <c:strRef>
              <c:f>Feuil1!$F$1</c:f>
              <c:strCache>
                <c:ptCount val="1"/>
                <c:pt idx="0">
                  <c:v>Livret 2 Validé</c:v>
                </c:pt>
              </c:strCache>
            </c:strRef>
          </c:tx>
          <c:spPr>
            <a:solidFill>
              <a:srgbClr val="92D050"/>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0-6FB1-48C4-B117-BA3411E7614B}"/>
              </c:ext>
            </c:extLst>
          </c:dPt>
          <c:dPt>
            <c:idx val="9"/>
            <c:invertIfNegative val="0"/>
            <c:bubble3D val="0"/>
            <c:spPr>
              <a:solidFill>
                <a:srgbClr val="92D050"/>
              </a:solidFill>
              <a:ln>
                <a:noFill/>
              </a:ln>
              <a:effectLst/>
            </c:spPr>
            <c:extLst>
              <c:ext xmlns:c16="http://schemas.microsoft.com/office/drawing/2014/chart" uri="{C3380CC4-5D6E-409C-BE32-E72D297353CC}">
                <c16:uniqueId val="{00000003-F0A4-4C7C-9D84-4B9ACAE2CDEC}"/>
              </c:ext>
            </c:extLst>
          </c:dPt>
          <c:cat>
            <c:strRef>
              <c:f>Feuil1!$A$2:$A$11</c:f>
              <c:strCache>
                <c:ptCount val="10"/>
                <c:pt idx="0">
                  <c:v>Master Mktg/Vente</c:v>
                </c:pt>
                <c:pt idx="1">
                  <c:v>Master Commerce</c:v>
                </c:pt>
                <c:pt idx="2">
                  <c:v>Licence Pro Commerce</c:v>
                </c:pt>
                <c:pt idx="3">
                  <c:v>BTS MCO</c:v>
                </c:pt>
                <c:pt idx="4">
                  <c:v>TP Conseiller commerce</c:v>
                </c:pt>
                <c:pt idx="5">
                  <c:v>TP Conseiller vente</c:v>
                </c:pt>
                <c:pt idx="6">
                  <c:v>BUT TC</c:v>
                </c:pt>
                <c:pt idx="7">
                  <c:v>Bac Pro Vente</c:v>
                </c:pt>
                <c:pt idx="8">
                  <c:v>Bac Pro Commerce</c:v>
                </c:pt>
                <c:pt idx="9">
                  <c:v>CAP EPC</c:v>
                </c:pt>
              </c:strCache>
            </c:strRef>
          </c:cat>
          <c:val>
            <c:numRef>
              <c:f>Feuil1!$F$2:$F$11</c:f>
              <c:numCache>
                <c:formatCode>General</c:formatCode>
                <c:ptCount val="10"/>
                <c:pt idx="0">
                  <c:v>0</c:v>
                </c:pt>
                <c:pt idx="1">
                  <c:v>0</c:v>
                </c:pt>
                <c:pt idx="2">
                  <c:v>1</c:v>
                </c:pt>
                <c:pt idx="3">
                  <c:v>1</c:v>
                </c:pt>
                <c:pt idx="4">
                  <c:v>1</c:v>
                </c:pt>
                <c:pt idx="5">
                  <c:v>0</c:v>
                </c:pt>
                <c:pt idx="6">
                  <c:v>0</c:v>
                </c:pt>
                <c:pt idx="7">
                  <c:v>0</c:v>
                </c:pt>
                <c:pt idx="8">
                  <c:v>0</c:v>
                </c:pt>
                <c:pt idx="9">
                  <c:v>0</c:v>
                </c:pt>
              </c:numCache>
            </c:numRef>
          </c:val>
          <c:extLst>
            <c:ext xmlns:c16="http://schemas.microsoft.com/office/drawing/2014/chart" uri="{C3380CC4-5D6E-409C-BE32-E72D297353CC}">
              <c16:uniqueId val="{00000004-3837-4DA7-995C-DDF792E8E57E}"/>
            </c:ext>
          </c:extLst>
        </c:ser>
        <c:dLbls>
          <c:showLegendKey val="0"/>
          <c:showVal val="0"/>
          <c:showCatName val="0"/>
          <c:showSerName val="0"/>
          <c:showPercent val="0"/>
          <c:showBubbleSize val="0"/>
        </c:dLbls>
        <c:gapWidth val="219"/>
        <c:overlap val="100"/>
        <c:axId val="713992879"/>
        <c:axId val="713994319"/>
      </c:barChart>
      <c:catAx>
        <c:axId val="7139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4319"/>
        <c:crosses val="autoZero"/>
        <c:auto val="1"/>
        <c:lblAlgn val="ctr"/>
        <c:lblOffset val="100"/>
        <c:noMultiLvlLbl val="0"/>
      </c:catAx>
      <c:valAx>
        <c:axId val="71399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2279258554292E-2"/>
          <c:y val="3.7988390193118421E-2"/>
          <c:w val="0.94901814233331672"/>
          <c:h val="0.70030442115727043"/>
        </c:manualLayout>
      </c:layout>
      <c:barChart>
        <c:barDir val="col"/>
        <c:grouping val="stacked"/>
        <c:varyColors val="0"/>
        <c:ser>
          <c:idx val="0"/>
          <c:order val="0"/>
          <c:tx>
            <c:strRef>
              <c:f>Feuil1!$B$1</c:f>
              <c:strCache>
                <c:ptCount val="1"/>
                <c:pt idx="0">
                  <c:v>Candidatures reçues</c:v>
                </c:pt>
              </c:strCache>
            </c:strRef>
          </c:tx>
          <c:spPr>
            <a:solidFill>
              <a:srgbClr val="FFC000"/>
            </a:solidFill>
            <a:ln>
              <a:noFill/>
            </a:ln>
            <a:effectLst/>
          </c:spPr>
          <c:invertIfNegative val="0"/>
          <c:cat>
            <c:strRef>
              <c:f>Feuil1!$A$2:$A$9</c:f>
              <c:strCache>
                <c:ptCount val="8"/>
                <c:pt idx="0">
                  <c:v>TP MUM</c:v>
                </c:pt>
                <c:pt idx="1">
                  <c:v>TP GCF</c:v>
                </c:pt>
                <c:pt idx="2">
                  <c:v>TP TSMEL</c:v>
                </c:pt>
                <c:pt idx="3">
                  <c:v>BUT GEA</c:v>
                </c:pt>
                <c:pt idx="4">
                  <c:v>Licence Pro Entreprise</c:v>
                </c:pt>
                <c:pt idx="5">
                  <c:v>BTS PP</c:v>
                </c:pt>
                <c:pt idx="6">
                  <c:v>Bac Pro logistique</c:v>
                </c:pt>
                <c:pt idx="7">
                  <c:v>CAP Opérateur logistique</c:v>
                </c:pt>
              </c:strCache>
            </c:strRef>
          </c:cat>
          <c:val>
            <c:numRef>
              <c:f>Feuil1!$B$2:$B$9</c:f>
              <c:numCache>
                <c:formatCode>General</c:formatCode>
                <c:ptCount val="8"/>
                <c:pt idx="0">
                  <c:v>2</c:v>
                </c:pt>
                <c:pt idx="1">
                  <c:v>1</c:v>
                </c:pt>
                <c:pt idx="2">
                  <c:v>2</c:v>
                </c:pt>
                <c:pt idx="3">
                  <c:v>1</c:v>
                </c:pt>
                <c:pt idx="4">
                  <c:v>1</c:v>
                </c:pt>
                <c:pt idx="5">
                  <c:v>2</c:v>
                </c:pt>
                <c:pt idx="6">
                  <c:v>1</c:v>
                </c:pt>
                <c:pt idx="7">
                  <c:v>1</c:v>
                </c:pt>
              </c:numCache>
            </c:numRef>
          </c:val>
          <c:extLst>
            <c:ext xmlns:c16="http://schemas.microsoft.com/office/drawing/2014/chart" uri="{C3380CC4-5D6E-409C-BE32-E72D297353CC}">
              <c16:uniqueId val="{00000000-3837-4DA7-995C-DDF792E8E57E}"/>
            </c:ext>
          </c:extLst>
        </c:ser>
        <c:ser>
          <c:idx val="1"/>
          <c:order val="1"/>
          <c:tx>
            <c:strRef>
              <c:f>Feuil1!$C$1</c:f>
              <c:strCache>
                <c:ptCount val="1"/>
                <c:pt idx="0">
                  <c:v>Candidatures hors-champ</c:v>
                </c:pt>
              </c:strCache>
            </c:strRef>
          </c:tx>
          <c:spPr>
            <a:solidFill>
              <a:srgbClr val="C00000"/>
            </a:solidFill>
            <a:ln>
              <a:noFill/>
            </a:ln>
            <a:effectLst/>
          </c:spPr>
          <c:invertIfNegative val="0"/>
          <c:cat>
            <c:strRef>
              <c:f>Feuil1!$A$2:$A$9</c:f>
              <c:strCache>
                <c:ptCount val="8"/>
                <c:pt idx="0">
                  <c:v>TP MUM</c:v>
                </c:pt>
                <c:pt idx="1">
                  <c:v>TP GCF</c:v>
                </c:pt>
                <c:pt idx="2">
                  <c:v>TP TSMEL</c:v>
                </c:pt>
                <c:pt idx="3">
                  <c:v>BUT GEA</c:v>
                </c:pt>
                <c:pt idx="4">
                  <c:v>Licence Pro Entreprise</c:v>
                </c:pt>
                <c:pt idx="5">
                  <c:v>BTS PP</c:v>
                </c:pt>
                <c:pt idx="6">
                  <c:v>Bac Pro logistique</c:v>
                </c:pt>
                <c:pt idx="7">
                  <c:v>CAP Opérateur logistique</c:v>
                </c:pt>
              </c:strCache>
            </c:strRef>
          </c:cat>
          <c:val>
            <c:numRef>
              <c:f>Feuil1!$C$2:$C$9</c:f>
              <c:numCache>
                <c:formatCode>General</c:formatCode>
                <c:ptCount val="8"/>
                <c:pt idx="0">
                  <c:v>1</c:v>
                </c:pt>
                <c:pt idx="1">
                  <c:v>1</c:v>
                </c:pt>
                <c:pt idx="2">
                  <c:v>1</c:v>
                </c:pt>
                <c:pt idx="3">
                  <c:v>0</c:v>
                </c:pt>
                <c:pt idx="4">
                  <c:v>1</c:v>
                </c:pt>
                <c:pt idx="5">
                  <c:v>1</c:v>
                </c:pt>
                <c:pt idx="6">
                  <c:v>1</c:v>
                </c:pt>
                <c:pt idx="7">
                  <c:v>0</c:v>
                </c:pt>
              </c:numCache>
            </c:numRef>
          </c:val>
          <c:extLst>
            <c:ext xmlns:c16="http://schemas.microsoft.com/office/drawing/2014/chart" uri="{C3380CC4-5D6E-409C-BE32-E72D297353CC}">
              <c16:uniqueId val="{00000001-3837-4DA7-995C-DDF792E8E57E}"/>
            </c:ext>
          </c:extLst>
        </c:ser>
        <c:ser>
          <c:idx val="2"/>
          <c:order val="2"/>
          <c:tx>
            <c:strRef>
              <c:f>Feuil1!$D$1</c:f>
              <c:strCache>
                <c:ptCount val="1"/>
                <c:pt idx="0">
                  <c:v>En accompagnement</c:v>
                </c:pt>
              </c:strCache>
            </c:strRef>
          </c:tx>
          <c:spPr>
            <a:solidFill>
              <a:srgbClr val="00B0F0"/>
            </a:solidFill>
            <a:ln>
              <a:noFill/>
            </a:ln>
            <a:effectLst/>
          </c:spPr>
          <c:invertIfNegative val="0"/>
          <c:cat>
            <c:strRef>
              <c:f>Feuil1!$A$2:$A$9</c:f>
              <c:strCache>
                <c:ptCount val="8"/>
                <c:pt idx="0">
                  <c:v>TP MUM</c:v>
                </c:pt>
                <c:pt idx="1">
                  <c:v>TP GCF</c:v>
                </c:pt>
                <c:pt idx="2">
                  <c:v>TP TSMEL</c:v>
                </c:pt>
                <c:pt idx="3">
                  <c:v>BUT GEA</c:v>
                </c:pt>
                <c:pt idx="4">
                  <c:v>Licence Pro Entreprise</c:v>
                </c:pt>
                <c:pt idx="5">
                  <c:v>BTS PP</c:v>
                </c:pt>
                <c:pt idx="6">
                  <c:v>Bac Pro logistique</c:v>
                </c:pt>
                <c:pt idx="7">
                  <c:v>CAP Opérateur logistique</c:v>
                </c:pt>
              </c:strCache>
            </c:strRef>
          </c:cat>
          <c:val>
            <c:numRef>
              <c:f>Feuil1!$D$2:$D$9</c:f>
              <c:numCache>
                <c:formatCode>General</c:formatCode>
                <c:ptCount val="8"/>
                <c:pt idx="0">
                  <c:v>1</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2-3837-4DA7-995C-DDF792E8E57E}"/>
            </c:ext>
          </c:extLst>
        </c:ser>
        <c:ser>
          <c:idx val="3"/>
          <c:order val="3"/>
          <c:tx>
            <c:strRef>
              <c:f>Feuil1!$E$1</c:f>
              <c:strCache>
                <c:ptCount val="1"/>
                <c:pt idx="0">
                  <c:v>Abandons</c:v>
                </c:pt>
              </c:strCache>
            </c:strRef>
          </c:tx>
          <c:spPr>
            <a:solidFill>
              <a:srgbClr val="7030A0"/>
            </a:solidFill>
            <a:ln>
              <a:noFill/>
            </a:ln>
            <a:effectLst/>
          </c:spPr>
          <c:invertIfNegative val="0"/>
          <c:cat>
            <c:strRef>
              <c:f>Feuil1!$A$2:$A$9</c:f>
              <c:strCache>
                <c:ptCount val="8"/>
                <c:pt idx="0">
                  <c:v>TP MUM</c:v>
                </c:pt>
                <c:pt idx="1">
                  <c:v>TP GCF</c:v>
                </c:pt>
                <c:pt idx="2">
                  <c:v>TP TSMEL</c:v>
                </c:pt>
                <c:pt idx="3">
                  <c:v>BUT GEA</c:v>
                </c:pt>
                <c:pt idx="4">
                  <c:v>Licence Pro Entreprise</c:v>
                </c:pt>
                <c:pt idx="5">
                  <c:v>BTS PP</c:v>
                </c:pt>
                <c:pt idx="6">
                  <c:v>Bac Pro logistique</c:v>
                </c:pt>
                <c:pt idx="7">
                  <c:v>CAP Opérateur logistique</c:v>
                </c:pt>
              </c:strCache>
            </c:strRef>
          </c:cat>
          <c:val>
            <c:numRef>
              <c:f>Feuil1!$E$2:$E$9</c:f>
              <c:numCache>
                <c:formatCode>General</c:formatCode>
                <c:ptCount val="8"/>
                <c:pt idx="0">
                  <c:v>0</c:v>
                </c:pt>
                <c:pt idx="1">
                  <c:v>0</c:v>
                </c:pt>
                <c:pt idx="2">
                  <c:v>0</c:v>
                </c:pt>
                <c:pt idx="3">
                  <c:v>1</c:v>
                </c:pt>
                <c:pt idx="4">
                  <c:v>0</c:v>
                </c:pt>
                <c:pt idx="5">
                  <c:v>1</c:v>
                </c:pt>
                <c:pt idx="6">
                  <c:v>0</c:v>
                </c:pt>
                <c:pt idx="7">
                  <c:v>0</c:v>
                </c:pt>
              </c:numCache>
            </c:numRef>
          </c:val>
          <c:extLst>
            <c:ext xmlns:c16="http://schemas.microsoft.com/office/drawing/2014/chart" uri="{C3380CC4-5D6E-409C-BE32-E72D297353CC}">
              <c16:uniqueId val="{00000003-3837-4DA7-995C-DDF792E8E57E}"/>
            </c:ext>
          </c:extLst>
        </c:ser>
        <c:ser>
          <c:idx val="4"/>
          <c:order val="4"/>
          <c:tx>
            <c:strRef>
              <c:f>Feuil1!$F$1</c:f>
              <c:strCache>
                <c:ptCount val="1"/>
                <c:pt idx="0">
                  <c:v>Livret 2 Validé</c:v>
                </c:pt>
              </c:strCache>
            </c:strRef>
          </c:tx>
          <c:spPr>
            <a:solidFill>
              <a:srgbClr val="92D050"/>
            </a:solidFill>
            <a:ln>
              <a:noFill/>
            </a:ln>
            <a:effectLst/>
          </c:spPr>
          <c:invertIfNegative val="0"/>
          <c:dPt>
            <c:idx val="3"/>
            <c:invertIfNegative val="0"/>
            <c:bubble3D val="0"/>
            <c:spPr>
              <a:solidFill>
                <a:srgbClr val="92D050"/>
              </a:solidFill>
              <a:ln>
                <a:noFill/>
              </a:ln>
              <a:effectLst/>
            </c:spPr>
            <c:extLst>
              <c:ext xmlns:c16="http://schemas.microsoft.com/office/drawing/2014/chart" uri="{C3380CC4-5D6E-409C-BE32-E72D297353CC}">
                <c16:uniqueId val="{00000001-C374-443E-BFE6-17FD3C2D5941}"/>
              </c:ext>
            </c:extLst>
          </c:dPt>
          <c:cat>
            <c:strRef>
              <c:f>Feuil1!$A$2:$A$9</c:f>
              <c:strCache>
                <c:ptCount val="8"/>
                <c:pt idx="0">
                  <c:v>TP MUM</c:v>
                </c:pt>
                <c:pt idx="1">
                  <c:v>TP GCF</c:v>
                </c:pt>
                <c:pt idx="2">
                  <c:v>TP TSMEL</c:v>
                </c:pt>
                <c:pt idx="3">
                  <c:v>BUT GEA</c:v>
                </c:pt>
                <c:pt idx="4">
                  <c:v>Licence Pro Entreprise</c:v>
                </c:pt>
                <c:pt idx="5">
                  <c:v>BTS PP</c:v>
                </c:pt>
                <c:pt idx="6">
                  <c:v>Bac Pro logistique</c:v>
                </c:pt>
                <c:pt idx="7">
                  <c:v>CAP Opérateur logistique</c:v>
                </c:pt>
              </c:strCache>
            </c:strRef>
          </c:cat>
          <c:val>
            <c:numRef>
              <c:f>Feuil1!$F$2:$F$9</c:f>
              <c:numCache>
                <c:formatCode>General</c:formatCode>
                <c:ptCount val="8"/>
                <c:pt idx="0">
                  <c:v>0</c:v>
                </c:pt>
                <c:pt idx="1">
                  <c:v>0</c:v>
                </c:pt>
                <c:pt idx="2">
                  <c:v>1</c:v>
                </c:pt>
                <c:pt idx="3">
                  <c:v>0</c:v>
                </c:pt>
                <c:pt idx="4">
                  <c:v>0</c:v>
                </c:pt>
                <c:pt idx="5">
                  <c:v>0</c:v>
                </c:pt>
                <c:pt idx="6">
                  <c:v>0</c:v>
                </c:pt>
                <c:pt idx="7">
                  <c:v>1</c:v>
                </c:pt>
              </c:numCache>
            </c:numRef>
          </c:val>
          <c:extLst>
            <c:ext xmlns:c16="http://schemas.microsoft.com/office/drawing/2014/chart" uri="{C3380CC4-5D6E-409C-BE32-E72D297353CC}">
              <c16:uniqueId val="{00000004-3837-4DA7-995C-DDF792E8E57E}"/>
            </c:ext>
          </c:extLst>
        </c:ser>
        <c:dLbls>
          <c:showLegendKey val="0"/>
          <c:showVal val="0"/>
          <c:showCatName val="0"/>
          <c:showSerName val="0"/>
          <c:showPercent val="0"/>
          <c:showBubbleSize val="0"/>
        </c:dLbls>
        <c:gapWidth val="219"/>
        <c:overlap val="100"/>
        <c:axId val="713992879"/>
        <c:axId val="713994319"/>
      </c:barChart>
      <c:catAx>
        <c:axId val="7139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4319"/>
        <c:crosses val="autoZero"/>
        <c:auto val="1"/>
        <c:lblAlgn val="ctr"/>
        <c:lblOffset val="100"/>
        <c:noMultiLvlLbl val="0"/>
      </c:catAx>
      <c:valAx>
        <c:axId val="71399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2279258554292E-2"/>
          <c:y val="3.7988390193118421E-2"/>
          <c:w val="0.94901814233331672"/>
          <c:h val="0.70030442115727043"/>
        </c:manualLayout>
      </c:layout>
      <c:barChart>
        <c:barDir val="col"/>
        <c:grouping val="stacked"/>
        <c:varyColors val="0"/>
        <c:ser>
          <c:idx val="0"/>
          <c:order val="0"/>
          <c:tx>
            <c:strRef>
              <c:f>Feuil1!$B$1</c:f>
              <c:strCache>
                <c:ptCount val="1"/>
                <c:pt idx="0">
                  <c:v>Candidatures reçues</c:v>
                </c:pt>
              </c:strCache>
            </c:strRef>
          </c:tx>
          <c:spPr>
            <a:solidFill>
              <a:srgbClr val="FFC000"/>
            </a:solidFill>
            <a:ln>
              <a:noFill/>
            </a:ln>
            <a:effectLst/>
          </c:spPr>
          <c:invertIfNegative val="0"/>
          <c:cat>
            <c:strRef>
              <c:f>Feuil1!$A$2:$A$4</c:f>
              <c:strCache>
                <c:ptCount val="3"/>
                <c:pt idx="0">
                  <c:v>Bac Pro Boulanger</c:v>
                </c:pt>
                <c:pt idx="1">
                  <c:v>CAP Pâtissier</c:v>
                </c:pt>
                <c:pt idx="2">
                  <c:v>CAP Boulanger</c:v>
                </c:pt>
              </c:strCache>
            </c:strRef>
          </c:cat>
          <c:val>
            <c:numRef>
              <c:f>Feuil1!$B$2:$B$4</c:f>
              <c:numCache>
                <c:formatCode>General</c:formatCode>
                <c:ptCount val="3"/>
                <c:pt idx="0">
                  <c:v>1</c:v>
                </c:pt>
                <c:pt idx="1">
                  <c:v>1</c:v>
                </c:pt>
                <c:pt idx="2">
                  <c:v>2</c:v>
                </c:pt>
              </c:numCache>
            </c:numRef>
          </c:val>
          <c:extLst>
            <c:ext xmlns:c16="http://schemas.microsoft.com/office/drawing/2014/chart" uri="{C3380CC4-5D6E-409C-BE32-E72D297353CC}">
              <c16:uniqueId val="{00000000-3837-4DA7-995C-DDF792E8E57E}"/>
            </c:ext>
          </c:extLst>
        </c:ser>
        <c:ser>
          <c:idx val="1"/>
          <c:order val="1"/>
          <c:tx>
            <c:strRef>
              <c:f>Feuil1!$C$1</c:f>
              <c:strCache>
                <c:ptCount val="1"/>
                <c:pt idx="0">
                  <c:v>Candidatures hors-champ</c:v>
                </c:pt>
              </c:strCache>
            </c:strRef>
          </c:tx>
          <c:spPr>
            <a:solidFill>
              <a:srgbClr val="C00000"/>
            </a:solidFill>
            <a:ln>
              <a:noFill/>
            </a:ln>
            <a:effectLst/>
          </c:spPr>
          <c:invertIfNegative val="0"/>
          <c:cat>
            <c:strRef>
              <c:f>Feuil1!$A$2:$A$4</c:f>
              <c:strCache>
                <c:ptCount val="3"/>
                <c:pt idx="0">
                  <c:v>Bac Pro Boulanger</c:v>
                </c:pt>
                <c:pt idx="1">
                  <c:v>CAP Pâtissier</c:v>
                </c:pt>
                <c:pt idx="2">
                  <c:v>CAP Boulanger</c:v>
                </c:pt>
              </c:strCache>
            </c:strRef>
          </c:cat>
          <c:val>
            <c:numRef>
              <c:f>Feuil1!$C$2:$C$4</c:f>
              <c:numCache>
                <c:formatCode>General</c:formatCode>
                <c:ptCount val="3"/>
                <c:pt idx="0">
                  <c:v>1</c:v>
                </c:pt>
                <c:pt idx="1">
                  <c:v>0</c:v>
                </c:pt>
                <c:pt idx="2">
                  <c:v>0</c:v>
                </c:pt>
              </c:numCache>
            </c:numRef>
          </c:val>
          <c:extLst>
            <c:ext xmlns:c16="http://schemas.microsoft.com/office/drawing/2014/chart" uri="{C3380CC4-5D6E-409C-BE32-E72D297353CC}">
              <c16:uniqueId val="{00000001-3837-4DA7-995C-DDF792E8E57E}"/>
            </c:ext>
          </c:extLst>
        </c:ser>
        <c:ser>
          <c:idx val="2"/>
          <c:order val="2"/>
          <c:tx>
            <c:strRef>
              <c:f>Feuil1!$D$1</c:f>
              <c:strCache>
                <c:ptCount val="1"/>
                <c:pt idx="0">
                  <c:v>En accompagnement</c:v>
                </c:pt>
              </c:strCache>
            </c:strRef>
          </c:tx>
          <c:spPr>
            <a:solidFill>
              <a:srgbClr val="00B0F0"/>
            </a:solidFill>
            <a:ln>
              <a:noFill/>
            </a:ln>
            <a:effectLst/>
          </c:spPr>
          <c:invertIfNegative val="0"/>
          <c:cat>
            <c:strRef>
              <c:f>Feuil1!$A$2:$A$4</c:f>
              <c:strCache>
                <c:ptCount val="3"/>
                <c:pt idx="0">
                  <c:v>Bac Pro Boulanger</c:v>
                </c:pt>
                <c:pt idx="1">
                  <c:v>CAP Pâtissier</c:v>
                </c:pt>
                <c:pt idx="2">
                  <c:v>CAP Boulanger</c:v>
                </c:pt>
              </c:strCache>
            </c:strRef>
          </c:cat>
          <c:val>
            <c:numRef>
              <c:f>Feuil1!$D$2:$D$4</c:f>
              <c:numCache>
                <c:formatCode>General</c:formatCode>
                <c:ptCount val="3"/>
                <c:pt idx="0">
                  <c:v>0</c:v>
                </c:pt>
                <c:pt idx="1">
                  <c:v>0</c:v>
                </c:pt>
                <c:pt idx="2">
                  <c:v>0</c:v>
                </c:pt>
              </c:numCache>
            </c:numRef>
          </c:val>
          <c:extLst>
            <c:ext xmlns:c16="http://schemas.microsoft.com/office/drawing/2014/chart" uri="{C3380CC4-5D6E-409C-BE32-E72D297353CC}">
              <c16:uniqueId val="{00000002-3837-4DA7-995C-DDF792E8E57E}"/>
            </c:ext>
          </c:extLst>
        </c:ser>
        <c:ser>
          <c:idx val="3"/>
          <c:order val="3"/>
          <c:tx>
            <c:strRef>
              <c:f>Feuil1!$E$1</c:f>
              <c:strCache>
                <c:ptCount val="1"/>
                <c:pt idx="0">
                  <c:v>Abandons</c:v>
                </c:pt>
              </c:strCache>
            </c:strRef>
          </c:tx>
          <c:spPr>
            <a:solidFill>
              <a:srgbClr val="7030A0"/>
            </a:solidFill>
            <a:ln>
              <a:noFill/>
            </a:ln>
            <a:effectLst/>
          </c:spPr>
          <c:invertIfNegative val="0"/>
          <c:cat>
            <c:strRef>
              <c:f>Feuil1!$A$2:$A$4</c:f>
              <c:strCache>
                <c:ptCount val="3"/>
                <c:pt idx="0">
                  <c:v>Bac Pro Boulanger</c:v>
                </c:pt>
                <c:pt idx="1">
                  <c:v>CAP Pâtissier</c:v>
                </c:pt>
                <c:pt idx="2">
                  <c:v>CAP Boulanger</c:v>
                </c:pt>
              </c:strCache>
            </c:strRef>
          </c:cat>
          <c:val>
            <c:numRef>
              <c:f>Feuil1!$E$2:$E$4</c:f>
              <c:numCache>
                <c:formatCode>General</c:formatCode>
                <c:ptCount val="3"/>
                <c:pt idx="0">
                  <c:v>0</c:v>
                </c:pt>
                <c:pt idx="1">
                  <c:v>0</c:v>
                </c:pt>
                <c:pt idx="2">
                  <c:v>0</c:v>
                </c:pt>
              </c:numCache>
            </c:numRef>
          </c:val>
          <c:extLst>
            <c:ext xmlns:c16="http://schemas.microsoft.com/office/drawing/2014/chart" uri="{C3380CC4-5D6E-409C-BE32-E72D297353CC}">
              <c16:uniqueId val="{00000003-3837-4DA7-995C-DDF792E8E57E}"/>
            </c:ext>
          </c:extLst>
        </c:ser>
        <c:ser>
          <c:idx val="4"/>
          <c:order val="4"/>
          <c:tx>
            <c:strRef>
              <c:f>Feuil1!$F$1</c:f>
              <c:strCache>
                <c:ptCount val="1"/>
                <c:pt idx="0">
                  <c:v>Livret 2 Validé</c:v>
                </c:pt>
              </c:strCache>
            </c:strRef>
          </c:tx>
          <c:spPr>
            <a:solidFill>
              <a:srgbClr val="92D050"/>
            </a:solidFill>
            <a:ln>
              <a:noFill/>
            </a:ln>
            <a:effectLst/>
          </c:spPr>
          <c:invertIfNegative val="0"/>
          <c:cat>
            <c:strRef>
              <c:f>Feuil1!$A$2:$A$4</c:f>
              <c:strCache>
                <c:ptCount val="3"/>
                <c:pt idx="0">
                  <c:v>Bac Pro Boulanger</c:v>
                </c:pt>
                <c:pt idx="1">
                  <c:v>CAP Pâtissier</c:v>
                </c:pt>
                <c:pt idx="2">
                  <c:v>CAP Boulanger</c:v>
                </c:pt>
              </c:strCache>
            </c:strRef>
          </c:cat>
          <c:val>
            <c:numRef>
              <c:f>Feuil1!$F$2:$F$4</c:f>
              <c:numCache>
                <c:formatCode>General</c:formatCode>
                <c:ptCount val="3"/>
                <c:pt idx="0">
                  <c:v>0</c:v>
                </c:pt>
                <c:pt idx="1">
                  <c:v>1</c:v>
                </c:pt>
                <c:pt idx="2">
                  <c:v>2</c:v>
                </c:pt>
              </c:numCache>
            </c:numRef>
          </c:val>
          <c:extLst>
            <c:ext xmlns:c16="http://schemas.microsoft.com/office/drawing/2014/chart" uri="{C3380CC4-5D6E-409C-BE32-E72D297353CC}">
              <c16:uniqueId val="{00000004-3837-4DA7-995C-DDF792E8E57E}"/>
            </c:ext>
          </c:extLst>
        </c:ser>
        <c:dLbls>
          <c:showLegendKey val="0"/>
          <c:showVal val="0"/>
          <c:showCatName val="0"/>
          <c:showSerName val="0"/>
          <c:showPercent val="0"/>
          <c:showBubbleSize val="0"/>
        </c:dLbls>
        <c:gapWidth val="219"/>
        <c:overlap val="100"/>
        <c:axId val="713992879"/>
        <c:axId val="713994319"/>
      </c:barChart>
      <c:catAx>
        <c:axId val="7139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4319"/>
        <c:crosses val="autoZero"/>
        <c:auto val="1"/>
        <c:lblAlgn val="ctr"/>
        <c:lblOffset val="100"/>
        <c:noMultiLvlLbl val="0"/>
      </c:catAx>
      <c:valAx>
        <c:axId val="71399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2279258554292E-2"/>
          <c:y val="3.7988390193118421E-2"/>
          <c:w val="0.94901814233331672"/>
          <c:h val="0.70030442115727043"/>
        </c:manualLayout>
      </c:layout>
      <c:barChart>
        <c:barDir val="col"/>
        <c:grouping val="stacked"/>
        <c:varyColors val="0"/>
        <c:ser>
          <c:idx val="0"/>
          <c:order val="0"/>
          <c:tx>
            <c:strRef>
              <c:f>Feuil1!$B$1</c:f>
              <c:strCache>
                <c:ptCount val="1"/>
                <c:pt idx="0">
                  <c:v>Candidatures reçues</c:v>
                </c:pt>
              </c:strCache>
            </c:strRef>
          </c:tx>
          <c:spPr>
            <a:solidFill>
              <a:srgbClr val="FFC000"/>
            </a:solidFill>
            <a:ln>
              <a:noFill/>
            </a:ln>
            <a:effectLst/>
          </c:spPr>
          <c:invertIfNegative val="0"/>
          <c:cat>
            <c:strRef>
              <c:f>Feuil1!$A$2:$A$9</c:f>
              <c:strCache>
                <c:ptCount val="8"/>
                <c:pt idx="0">
                  <c:v>BUT GMP</c:v>
                </c:pt>
                <c:pt idx="1">
                  <c:v>TP NTC</c:v>
                </c:pt>
                <c:pt idx="2">
                  <c:v>BTS CPI</c:v>
                </c:pt>
                <c:pt idx="3">
                  <c:v>BTS Numérique</c:v>
                </c:pt>
                <c:pt idx="4">
                  <c:v>BTS Electrotechnique</c:v>
                </c:pt>
                <c:pt idx="5">
                  <c:v>Bac MELEC</c:v>
                </c:pt>
                <c:pt idx="6">
                  <c:v>Bac Pro OBM</c:v>
                </c:pt>
                <c:pt idx="7">
                  <c:v>CAP Electricien</c:v>
                </c:pt>
              </c:strCache>
            </c:strRef>
          </c:cat>
          <c:val>
            <c:numRef>
              <c:f>Feuil1!$B$2:$B$9</c:f>
              <c:numCache>
                <c:formatCode>General</c:formatCode>
                <c:ptCount val="8"/>
                <c:pt idx="0">
                  <c:v>1</c:v>
                </c:pt>
                <c:pt idx="1">
                  <c:v>2</c:v>
                </c:pt>
                <c:pt idx="2">
                  <c:v>1</c:v>
                </c:pt>
                <c:pt idx="3">
                  <c:v>1</c:v>
                </c:pt>
                <c:pt idx="4">
                  <c:v>1</c:v>
                </c:pt>
                <c:pt idx="5">
                  <c:v>2</c:v>
                </c:pt>
                <c:pt idx="6">
                  <c:v>1</c:v>
                </c:pt>
                <c:pt idx="7">
                  <c:v>1</c:v>
                </c:pt>
              </c:numCache>
            </c:numRef>
          </c:val>
          <c:extLst>
            <c:ext xmlns:c16="http://schemas.microsoft.com/office/drawing/2014/chart" uri="{C3380CC4-5D6E-409C-BE32-E72D297353CC}">
              <c16:uniqueId val="{00000000-3837-4DA7-995C-DDF792E8E57E}"/>
            </c:ext>
          </c:extLst>
        </c:ser>
        <c:ser>
          <c:idx val="1"/>
          <c:order val="1"/>
          <c:tx>
            <c:strRef>
              <c:f>Feuil1!$C$1</c:f>
              <c:strCache>
                <c:ptCount val="1"/>
                <c:pt idx="0">
                  <c:v>Candidatures hors-champ</c:v>
                </c:pt>
              </c:strCache>
            </c:strRef>
          </c:tx>
          <c:spPr>
            <a:solidFill>
              <a:srgbClr val="C00000"/>
            </a:solidFill>
            <a:ln>
              <a:noFill/>
            </a:ln>
            <a:effectLst/>
          </c:spPr>
          <c:invertIfNegative val="0"/>
          <c:cat>
            <c:strRef>
              <c:f>Feuil1!$A$2:$A$9</c:f>
              <c:strCache>
                <c:ptCount val="8"/>
                <c:pt idx="0">
                  <c:v>BUT GMP</c:v>
                </c:pt>
                <c:pt idx="1">
                  <c:v>TP NTC</c:v>
                </c:pt>
                <c:pt idx="2">
                  <c:v>BTS CPI</c:v>
                </c:pt>
                <c:pt idx="3">
                  <c:v>BTS Numérique</c:v>
                </c:pt>
                <c:pt idx="4">
                  <c:v>BTS Electrotechnique</c:v>
                </c:pt>
                <c:pt idx="5">
                  <c:v>Bac MELEC</c:v>
                </c:pt>
                <c:pt idx="6">
                  <c:v>Bac Pro OBM</c:v>
                </c:pt>
                <c:pt idx="7">
                  <c:v>CAP Electricien</c:v>
                </c:pt>
              </c:strCache>
            </c:strRef>
          </c:cat>
          <c:val>
            <c:numRef>
              <c:f>Feuil1!$C$2:$C$9</c:f>
              <c:numCache>
                <c:formatCode>General</c:formatCode>
                <c:ptCount val="8"/>
                <c:pt idx="0">
                  <c:v>0</c:v>
                </c:pt>
                <c:pt idx="1">
                  <c:v>2</c:v>
                </c:pt>
                <c:pt idx="2">
                  <c:v>1</c:v>
                </c:pt>
                <c:pt idx="3">
                  <c:v>1</c:v>
                </c:pt>
                <c:pt idx="4">
                  <c:v>1</c:v>
                </c:pt>
                <c:pt idx="5">
                  <c:v>1</c:v>
                </c:pt>
                <c:pt idx="6">
                  <c:v>0</c:v>
                </c:pt>
                <c:pt idx="7">
                  <c:v>0</c:v>
                </c:pt>
              </c:numCache>
            </c:numRef>
          </c:val>
          <c:extLst>
            <c:ext xmlns:c16="http://schemas.microsoft.com/office/drawing/2014/chart" uri="{C3380CC4-5D6E-409C-BE32-E72D297353CC}">
              <c16:uniqueId val="{00000001-3837-4DA7-995C-DDF792E8E57E}"/>
            </c:ext>
          </c:extLst>
        </c:ser>
        <c:ser>
          <c:idx val="2"/>
          <c:order val="2"/>
          <c:tx>
            <c:strRef>
              <c:f>Feuil1!$D$1</c:f>
              <c:strCache>
                <c:ptCount val="1"/>
                <c:pt idx="0">
                  <c:v>En accompagnement</c:v>
                </c:pt>
              </c:strCache>
            </c:strRef>
          </c:tx>
          <c:spPr>
            <a:solidFill>
              <a:srgbClr val="00B0F0"/>
            </a:solidFill>
            <a:ln>
              <a:noFill/>
            </a:ln>
            <a:effectLst/>
          </c:spPr>
          <c:invertIfNegative val="0"/>
          <c:cat>
            <c:strRef>
              <c:f>Feuil1!$A$2:$A$9</c:f>
              <c:strCache>
                <c:ptCount val="8"/>
                <c:pt idx="0">
                  <c:v>BUT GMP</c:v>
                </c:pt>
                <c:pt idx="1">
                  <c:v>TP NTC</c:v>
                </c:pt>
                <c:pt idx="2">
                  <c:v>BTS CPI</c:v>
                </c:pt>
                <c:pt idx="3">
                  <c:v>BTS Numérique</c:v>
                </c:pt>
                <c:pt idx="4">
                  <c:v>BTS Electrotechnique</c:v>
                </c:pt>
                <c:pt idx="5">
                  <c:v>Bac MELEC</c:v>
                </c:pt>
                <c:pt idx="6">
                  <c:v>Bac Pro OBM</c:v>
                </c:pt>
                <c:pt idx="7">
                  <c:v>CAP Electricien</c:v>
                </c:pt>
              </c:strCache>
            </c:strRef>
          </c:cat>
          <c:val>
            <c:numRef>
              <c:f>Feuil1!$D$2:$D$9</c:f>
              <c:numCache>
                <c:formatCode>General</c:formatCode>
                <c:ptCount val="8"/>
                <c:pt idx="0">
                  <c:v>1</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2-3837-4DA7-995C-DDF792E8E57E}"/>
            </c:ext>
          </c:extLst>
        </c:ser>
        <c:ser>
          <c:idx val="3"/>
          <c:order val="3"/>
          <c:tx>
            <c:strRef>
              <c:f>Feuil1!$E$1</c:f>
              <c:strCache>
                <c:ptCount val="1"/>
                <c:pt idx="0">
                  <c:v>Abandons</c:v>
                </c:pt>
              </c:strCache>
            </c:strRef>
          </c:tx>
          <c:spPr>
            <a:solidFill>
              <a:srgbClr val="7030A0"/>
            </a:solidFill>
            <a:ln>
              <a:noFill/>
            </a:ln>
            <a:effectLst/>
          </c:spPr>
          <c:invertIfNegative val="0"/>
          <c:cat>
            <c:strRef>
              <c:f>Feuil1!$A$2:$A$9</c:f>
              <c:strCache>
                <c:ptCount val="8"/>
                <c:pt idx="0">
                  <c:v>BUT GMP</c:v>
                </c:pt>
                <c:pt idx="1">
                  <c:v>TP NTC</c:v>
                </c:pt>
                <c:pt idx="2">
                  <c:v>BTS CPI</c:v>
                </c:pt>
                <c:pt idx="3">
                  <c:v>BTS Numérique</c:v>
                </c:pt>
                <c:pt idx="4">
                  <c:v>BTS Electrotechnique</c:v>
                </c:pt>
                <c:pt idx="5">
                  <c:v>Bac MELEC</c:v>
                </c:pt>
                <c:pt idx="6">
                  <c:v>Bac Pro OBM</c:v>
                </c:pt>
                <c:pt idx="7">
                  <c:v>CAP Electricien</c:v>
                </c:pt>
              </c:strCache>
            </c:strRef>
          </c:cat>
          <c:val>
            <c:numRef>
              <c:f>Feuil1!$E$2:$E$9</c:f>
              <c:numCache>
                <c:formatCode>General</c:formatCode>
                <c:ptCount val="8"/>
                <c:pt idx="0">
                  <c:v>0</c:v>
                </c:pt>
                <c:pt idx="1">
                  <c:v>0</c:v>
                </c:pt>
                <c:pt idx="2">
                  <c:v>0</c:v>
                </c:pt>
                <c:pt idx="3">
                  <c:v>0</c:v>
                </c:pt>
                <c:pt idx="4">
                  <c:v>0</c:v>
                </c:pt>
                <c:pt idx="5">
                  <c:v>0</c:v>
                </c:pt>
                <c:pt idx="6">
                  <c:v>1</c:v>
                </c:pt>
                <c:pt idx="7">
                  <c:v>0</c:v>
                </c:pt>
              </c:numCache>
            </c:numRef>
          </c:val>
          <c:extLst>
            <c:ext xmlns:c16="http://schemas.microsoft.com/office/drawing/2014/chart" uri="{C3380CC4-5D6E-409C-BE32-E72D297353CC}">
              <c16:uniqueId val="{00000003-3837-4DA7-995C-DDF792E8E57E}"/>
            </c:ext>
          </c:extLst>
        </c:ser>
        <c:ser>
          <c:idx val="4"/>
          <c:order val="4"/>
          <c:tx>
            <c:strRef>
              <c:f>Feuil1!$F$1</c:f>
              <c:strCache>
                <c:ptCount val="1"/>
                <c:pt idx="0">
                  <c:v>Livret 2 Validé</c:v>
                </c:pt>
              </c:strCache>
            </c:strRef>
          </c:tx>
          <c:spPr>
            <a:solidFill>
              <a:srgbClr val="92D050"/>
            </a:solidFill>
            <a:ln>
              <a:noFill/>
            </a:ln>
            <a:effectLst/>
          </c:spPr>
          <c:invertIfNegative val="0"/>
          <c:dPt>
            <c:idx val="5"/>
            <c:invertIfNegative val="0"/>
            <c:bubble3D val="0"/>
            <c:spPr>
              <a:solidFill>
                <a:srgbClr val="92D050"/>
              </a:solidFill>
              <a:ln>
                <a:noFill/>
              </a:ln>
              <a:effectLst/>
            </c:spPr>
            <c:extLst>
              <c:ext xmlns:c16="http://schemas.microsoft.com/office/drawing/2014/chart" uri="{C3380CC4-5D6E-409C-BE32-E72D297353CC}">
                <c16:uniqueId val="{00000001-AD67-4275-9F69-1188AF560C01}"/>
              </c:ext>
            </c:extLst>
          </c:dPt>
          <c:cat>
            <c:strRef>
              <c:f>Feuil1!$A$2:$A$9</c:f>
              <c:strCache>
                <c:ptCount val="8"/>
                <c:pt idx="0">
                  <c:v>BUT GMP</c:v>
                </c:pt>
                <c:pt idx="1">
                  <c:v>TP NTC</c:v>
                </c:pt>
                <c:pt idx="2">
                  <c:v>BTS CPI</c:v>
                </c:pt>
                <c:pt idx="3">
                  <c:v>BTS Numérique</c:v>
                </c:pt>
                <c:pt idx="4">
                  <c:v>BTS Electrotechnique</c:v>
                </c:pt>
                <c:pt idx="5">
                  <c:v>Bac MELEC</c:v>
                </c:pt>
                <c:pt idx="6">
                  <c:v>Bac Pro OBM</c:v>
                </c:pt>
                <c:pt idx="7">
                  <c:v>CAP Electricien</c:v>
                </c:pt>
              </c:strCache>
            </c:strRef>
          </c:cat>
          <c:val>
            <c:numRef>
              <c:f>Feuil1!$F$2:$F$9</c:f>
              <c:numCache>
                <c:formatCode>General</c:formatCode>
                <c:ptCount val="8"/>
                <c:pt idx="0">
                  <c:v>0</c:v>
                </c:pt>
                <c:pt idx="1">
                  <c:v>0</c:v>
                </c:pt>
                <c:pt idx="2">
                  <c:v>0</c:v>
                </c:pt>
                <c:pt idx="3">
                  <c:v>0</c:v>
                </c:pt>
                <c:pt idx="4">
                  <c:v>0</c:v>
                </c:pt>
                <c:pt idx="5">
                  <c:v>1</c:v>
                </c:pt>
                <c:pt idx="6">
                  <c:v>0</c:v>
                </c:pt>
                <c:pt idx="7">
                  <c:v>1</c:v>
                </c:pt>
              </c:numCache>
            </c:numRef>
          </c:val>
          <c:extLst>
            <c:ext xmlns:c16="http://schemas.microsoft.com/office/drawing/2014/chart" uri="{C3380CC4-5D6E-409C-BE32-E72D297353CC}">
              <c16:uniqueId val="{00000004-3837-4DA7-995C-DDF792E8E57E}"/>
            </c:ext>
          </c:extLst>
        </c:ser>
        <c:dLbls>
          <c:showLegendKey val="0"/>
          <c:showVal val="0"/>
          <c:showCatName val="0"/>
          <c:showSerName val="0"/>
          <c:showPercent val="0"/>
          <c:showBubbleSize val="0"/>
        </c:dLbls>
        <c:gapWidth val="219"/>
        <c:overlap val="100"/>
        <c:axId val="713992879"/>
        <c:axId val="713994319"/>
      </c:barChart>
      <c:catAx>
        <c:axId val="7139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4319"/>
        <c:crosses val="autoZero"/>
        <c:auto val="1"/>
        <c:lblAlgn val="ctr"/>
        <c:lblOffset val="100"/>
        <c:noMultiLvlLbl val="0"/>
      </c:catAx>
      <c:valAx>
        <c:axId val="71399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13992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1-BD58-0F4F-B02C-E3CCF63C1C84}"/>
              </c:ext>
            </c:extLst>
          </c:dPt>
          <c:cat>
            <c:strRef>
              <c:f>'Stats VAE'!$J$6:$J$7</c:f>
              <c:strCache>
                <c:ptCount val="2"/>
                <c:pt idx="0">
                  <c:v>Pourcentage Advent Conseil &amp; Formation (41%)</c:v>
                </c:pt>
                <c:pt idx="1">
                  <c:v>Pourcentage national (42%)</c:v>
                </c:pt>
              </c:strCache>
            </c:strRef>
          </c:cat>
          <c:val>
            <c:numRef>
              <c:f>'Stats VAE'!$K$6:$K$7</c:f>
              <c:numCache>
                <c:formatCode>General</c:formatCode>
                <c:ptCount val="2"/>
                <c:pt idx="0">
                  <c:v>41</c:v>
                </c:pt>
                <c:pt idx="1">
                  <c:v>42</c:v>
                </c:pt>
              </c:numCache>
            </c:numRef>
          </c:val>
          <c:extLst>
            <c:ext xmlns:c16="http://schemas.microsoft.com/office/drawing/2014/chart" uri="{C3380CC4-5D6E-409C-BE32-E72D297353CC}">
              <c16:uniqueId val="{00000002-BD58-0F4F-B02C-E3CCF63C1C84}"/>
            </c:ext>
          </c:extLst>
        </c:ser>
        <c:dLbls>
          <c:showLegendKey val="0"/>
          <c:showVal val="0"/>
          <c:showCatName val="0"/>
          <c:showSerName val="0"/>
          <c:showPercent val="0"/>
          <c:showBubbleSize val="0"/>
        </c:dLbls>
        <c:gapWidth val="182"/>
        <c:axId val="856776975"/>
        <c:axId val="54625327"/>
      </c:barChart>
      <c:catAx>
        <c:axId val="856776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625327"/>
        <c:crosses val="autoZero"/>
        <c:auto val="1"/>
        <c:lblAlgn val="ctr"/>
        <c:lblOffset val="100"/>
        <c:noMultiLvlLbl val="0"/>
      </c:catAx>
      <c:valAx>
        <c:axId val="54625327"/>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6776975"/>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1-92B7-6F4A-BB2A-D59E4F0F66CD}"/>
              </c:ext>
            </c:extLst>
          </c:dPt>
          <c:cat>
            <c:strRef>
              <c:f>'Stats VAE'!$J$27:$J$28</c:f>
              <c:strCache>
                <c:ptCount val="2"/>
                <c:pt idx="0">
                  <c:v>Pourcentage Advent Conseil &amp; Formation (60%)</c:v>
                </c:pt>
                <c:pt idx="1">
                  <c:v>Pourcentage national (67%)</c:v>
                </c:pt>
              </c:strCache>
            </c:strRef>
          </c:cat>
          <c:val>
            <c:numRef>
              <c:f>'Stats VAE'!$K$27:$K$28</c:f>
              <c:numCache>
                <c:formatCode>General</c:formatCode>
                <c:ptCount val="2"/>
                <c:pt idx="0">
                  <c:v>60</c:v>
                </c:pt>
                <c:pt idx="1">
                  <c:v>67</c:v>
                </c:pt>
              </c:numCache>
            </c:numRef>
          </c:val>
          <c:extLst>
            <c:ext xmlns:c16="http://schemas.microsoft.com/office/drawing/2014/chart" uri="{C3380CC4-5D6E-409C-BE32-E72D297353CC}">
              <c16:uniqueId val="{00000002-92B7-6F4A-BB2A-D59E4F0F66CD}"/>
            </c:ext>
          </c:extLst>
        </c:ser>
        <c:dLbls>
          <c:showLegendKey val="0"/>
          <c:showVal val="0"/>
          <c:showCatName val="0"/>
          <c:showSerName val="0"/>
          <c:showPercent val="0"/>
          <c:showBubbleSize val="0"/>
        </c:dLbls>
        <c:gapWidth val="219"/>
        <c:overlap val="-27"/>
        <c:axId val="123899855"/>
        <c:axId val="124318351"/>
      </c:barChart>
      <c:catAx>
        <c:axId val="12389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4318351"/>
        <c:crosses val="autoZero"/>
        <c:auto val="1"/>
        <c:lblAlgn val="ctr"/>
        <c:lblOffset val="100"/>
        <c:noMultiLvlLbl val="0"/>
      </c:catAx>
      <c:valAx>
        <c:axId val="124318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3899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jp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Image 2" descr="Une image contenant texte, porte, Rectangle&#10;&#10;Description générée automatiquement">
          <a:extLst xmlns:a="http://schemas.openxmlformats.org/drawingml/2006/main">
            <a:ext uri="{FF2B5EF4-FFF2-40B4-BE49-F238E27FC236}">
              <a16:creationId xmlns:a16="http://schemas.microsoft.com/office/drawing/2014/main" id="{D90D8DBD-D1BB-BEB1-44DB-567084F8361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635967"/>
          <a:ext cx="2973353" cy="272936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AD202-540F-4B7C-B3E7-836BF7567E0D}" type="datetimeFigureOut">
              <a:rPr lang="fr-FR" smtClean="0"/>
              <a:t>16/09/2024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1F25C-9F0C-466B-9319-4AA68815089E}" type="slidenum">
              <a:rPr lang="fr-FR" smtClean="0"/>
              <a:t>‹N°›</a:t>
            </a:fld>
            <a:endParaRPr lang="fr-FR"/>
          </a:p>
        </p:txBody>
      </p:sp>
    </p:spTree>
    <p:extLst>
      <p:ext uri="{BB962C8B-B14F-4D97-AF65-F5344CB8AC3E}">
        <p14:creationId xmlns:p14="http://schemas.microsoft.com/office/powerpoint/2010/main" val="302418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51785-EBE0-F24A-B8F6-251E243B34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EC839F-F2B8-CB42-980F-C15CEA321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9DF7C8C-23F8-374B-8C08-A5DCF86A7D30}"/>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E35364EB-A7DC-3549-808D-D76DAF8449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5B151D-D231-7044-8047-0A2D6B7B276F}"/>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320270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860E9-1413-5141-B650-8F3496E3876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E16701-D6B5-C047-90BF-07F096BD973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A3770B5-BDF2-CB4D-9ACC-DE003A10A2C8}"/>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4317D6E0-6803-5540-8FAA-F17E45B4E1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2B952-7E4D-AD44-A9ED-B7AEB0C3AD60}"/>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230529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CDD5C8-F4DC-F142-B5D3-58AABE36833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0D2B5E-1909-AE45-A3E0-59BA6FF10117}"/>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1516016-6422-4246-9DB4-BEC99CC8A820}"/>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CD1D0991-E486-0F48-9088-73F115BFFC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9FC9BB-BB6D-984D-B1D5-A02CA38EDE97}"/>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19724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31E28-7B64-1147-85F3-2A5A2D2CBA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B8445F-319E-B54D-AEDA-8F655D0F366B}"/>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0F28790-FAF2-014D-B46C-17FCBDC0F375}"/>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920A0656-2262-984B-8AD0-26A7CD7DA7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56CDA9-DC3E-0D40-AB39-95BEC829728B}"/>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44727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5BE31-38E8-9F45-8624-71C36A3273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F1FE026-AC0F-644E-AB68-29F256963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54AD062-3552-0841-AE5A-FC003414F8DF}"/>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62431DA1-9E4B-2545-8FB4-DE44AA23A7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725164-6657-5F4F-8C17-A58E02251DD8}"/>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199030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2641D-EBA1-4E42-A4A6-6F5A62E5E4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FEB8E5-FF4F-0D46-898C-8C3B7B6FC61C}"/>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BFF480A-D052-8F48-8FFE-41DBD9036FAD}"/>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C8E1D24-B086-5E4F-8DA7-862B74BA9FCC}"/>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6" name="Espace réservé du pied de page 5">
            <a:extLst>
              <a:ext uri="{FF2B5EF4-FFF2-40B4-BE49-F238E27FC236}">
                <a16:creationId xmlns:a16="http://schemas.microsoft.com/office/drawing/2014/main" id="{3EA310F7-CD81-894F-AF8E-6FE3998D6A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69908B-86F5-E642-9DFF-0D3110BA56AA}"/>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363175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A854C-DAEF-114C-8A38-CFDA58D3B19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A25CB8F-5FC9-F34A-ABD5-25BB4FAA41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957205A-3668-E846-87E6-F88016904582}"/>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C88275BE-469F-F14C-97DB-AC410E194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043D4DB-24B3-294E-8BC2-7449CA3400CC}"/>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E8928566-3265-994B-979F-EC7E4DD273E0}"/>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8" name="Espace réservé du pied de page 7">
            <a:extLst>
              <a:ext uri="{FF2B5EF4-FFF2-40B4-BE49-F238E27FC236}">
                <a16:creationId xmlns:a16="http://schemas.microsoft.com/office/drawing/2014/main" id="{09DE28D9-63C0-E84A-9A3B-869AAC525C9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CEA0294-B9C6-2040-B852-D64769F95CE3}"/>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11921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75CF0-EA61-EB41-BF49-DD1CE017F58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FA15079-C274-ED48-A738-DC75293326DF}"/>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4" name="Espace réservé du pied de page 3">
            <a:extLst>
              <a:ext uri="{FF2B5EF4-FFF2-40B4-BE49-F238E27FC236}">
                <a16:creationId xmlns:a16="http://schemas.microsoft.com/office/drawing/2014/main" id="{2B71EDBA-9323-2749-9F09-21819E182BD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749A758-7B91-9245-9FA9-115CA22622DD}"/>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282724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947E581-8135-4D43-8B3D-AE86DD2B4D04}"/>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3" name="Espace réservé du pied de page 2">
            <a:extLst>
              <a:ext uri="{FF2B5EF4-FFF2-40B4-BE49-F238E27FC236}">
                <a16:creationId xmlns:a16="http://schemas.microsoft.com/office/drawing/2014/main" id="{62D14403-EF6F-7649-B245-32279ABE232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96B7C82-C37D-434D-9800-12EB23DE8020}"/>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286028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C8BED-E195-214A-A573-3EBA5D293E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7096AB7-CE42-4146-85D5-19AEFD9D2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E0E9168C-BC26-F442-901C-F033E02C3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D1C9B6A-5A1A-3C48-978E-46C250C021D8}"/>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6" name="Espace réservé du pied de page 5">
            <a:extLst>
              <a:ext uri="{FF2B5EF4-FFF2-40B4-BE49-F238E27FC236}">
                <a16:creationId xmlns:a16="http://schemas.microsoft.com/office/drawing/2014/main" id="{D4D0CCA4-C6F1-DB46-8D14-76BF96358A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23D4C5-507E-724C-9234-BCA8F190F736}"/>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222898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6D257-C045-3449-A345-FB9C9148BB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CBD727-36B1-224A-965C-31CAAC1D99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2361D53-7545-8646-996F-330B18CEF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6697E5C6-1BE0-1648-956D-F240A9876D46}"/>
              </a:ext>
            </a:extLst>
          </p:cNvPr>
          <p:cNvSpPr>
            <a:spLocks noGrp="1"/>
          </p:cNvSpPr>
          <p:nvPr>
            <p:ph type="dt" sz="half" idx="10"/>
          </p:nvPr>
        </p:nvSpPr>
        <p:spPr/>
        <p:txBody>
          <a:bodyPr/>
          <a:lstStyle/>
          <a:p>
            <a:fld id="{A3828C54-3803-EA49-BDB4-6A6F0C70B216}" type="datetimeFigureOut">
              <a:rPr lang="fr-FR" smtClean="0"/>
              <a:t>16/09/2024</a:t>
            </a:fld>
            <a:endParaRPr lang="fr-FR"/>
          </a:p>
        </p:txBody>
      </p:sp>
      <p:sp>
        <p:nvSpPr>
          <p:cNvPr id="6" name="Espace réservé du pied de page 5">
            <a:extLst>
              <a:ext uri="{FF2B5EF4-FFF2-40B4-BE49-F238E27FC236}">
                <a16:creationId xmlns:a16="http://schemas.microsoft.com/office/drawing/2014/main" id="{2F59C150-E0DC-0C46-A0FA-B77C1C92E2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038937-B83F-7848-A68A-3022D3C00467}"/>
              </a:ext>
            </a:extLst>
          </p:cNvPr>
          <p:cNvSpPr>
            <a:spLocks noGrp="1"/>
          </p:cNvSpPr>
          <p:nvPr>
            <p:ph type="sldNum" sz="quarter" idx="12"/>
          </p:nvPr>
        </p:nvSpPr>
        <p:spPr/>
        <p:txBody>
          <a:bodyPr/>
          <a:lstStyle/>
          <a:p>
            <a:fld id="{2B312EB4-022E-494F-B1A5-D268D0E143CE}" type="slidenum">
              <a:rPr lang="fr-FR" smtClean="0"/>
              <a:t>‹N°›</a:t>
            </a:fld>
            <a:endParaRPr lang="fr-FR"/>
          </a:p>
        </p:txBody>
      </p:sp>
    </p:spTree>
    <p:extLst>
      <p:ext uri="{BB962C8B-B14F-4D97-AF65-F5344CB8AC3E}">
        <p14:creationId xmlns:p14="http://schemas.microsoft.com/office/powerpoint/2010/main" val="77804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DCA3AA-1F9C-1042-9527-F07079092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25B4E3-E9AE-504C-9DC9-EB16FD493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1E28D60-5856-7E42-870B-D74023CD0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28C54-3803-EA49-BDB4-6A6F0C70B216}" type="datetimeFigureOut">
              <a:rPr lang="fr-FR" smtClean="0"/>
              <a:t>16/09/2024</a:t>
            </a:fld>
            <a:endParaRPr lang="fr-FR"/>
          </a:p>
        </p:txBody>
      </p:sp>
      <p:sp>
        <p:nvSpPr>
          <p:cNvPr id="5" name="Espace réservé du pied de page 4">
            <a:extLst>
              <a:ext uri="{FF2B5EF4-FFF2-40B4-BE49-F238E27FC236}">
                <a16:creationId xmlns:a16="http://schemas.microsoft.com/office/drawing/2014/main" id="{C8E20FB2-C375-F348-937F-6A3131004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4521420-6106-DF46-B5F5-6905DB997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12EB4-022E-494F-B1A5-D268D0E143CE}" type="slidenum">
              <a:rPr lang="fr-FR" smtClean="0"/>
              <a:t>‹N°›</a:t>
            </a:fld>
            <a:endParaRPr lang="fr-FR"/>
          </a:p>
        </p:txBody>
      </p:sp>
    </p:spTree>
    <p:extLst>
      <p:ext uri="{BB962C8B-B14F-4D97-AF65-F5344CB8AC3E}">
        <p14:creationId xmlns:p14="http://schemas.microsoft.com/office/powerpoint/2010/main" val="2562453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DBC40-FDFE-2D41-95B4-AA17C30146C8}"/>
              </a:ext>
            </a:extLst>
          </p:cNvPr>
          <p:cNvSpPr>
            <a:spLocks noGrp="1"/>
          </p:cNvSpPr>
          <p:nvPr>
            <p:ph type="ctrTitle"/>
          </p:nvPr>
        </p:nvSpPr>
        <p:spPr>
          <a:xfrm>
            <a:off x="1523999" y="355599"/>
            <a:ext cx="9591869" cy="1350963"/>
          </a:xfrm>
        </p:spPr>
        <p:txBody>
          <a:bodyPr>
            <a:normAutofit/>
          </a:bodyPr>
          <a:lstStyle/>
          <a:p>
            <a:r>
              <a:rPr lang="fr-FR" dirty="0"/>
              <a:t>AdVent Conseil &amp; Formation</a:t>
            </a:r>
          </a:p>
        </p:txBody>
      </p:sp>
      <p:pic>
        <p:nvPicPr>
          <p:cNvPr id="4" name="Espace réservé du contenu 4">
            <a:extLst>
              <a:ext uri="{FF2B5EF4-FFF2-40B4-BE49-F238E27FC236}">
                <a16:creationId xmlns:a16="http://schemas.microsoft.com/office/drawing/2014/main" id="{3F65DAC2-7462-2646-9641-6271B0C7B220}"/>
              </a:ext>
            </a:extLst>
          </p:cNvPr>
          <p:cNvPicPr>
            <a:picLocks noGrp="1" noChangeAspect="1"/>
          </p:cNvPicPr>
          <p:nvPr>
            <p:ph idx="1"/>
          </p:nvPr>
        </p:nvPicPr>
        <p:blipFill>
          <a:blip r:embed="rId2"/>
          <a:stretch>
            <a:fillRect/>
          </a:stretch>
        </p:blipFill>
        <p:spPr>
          <a:xfrm>
            <a:off x="4108450" y="1706562"/>
            <a:ext cx="4197350" cy="4197350"/>
          </a:xfrm>
        </p:spPr>
      </p:pic>
      <p:pic>
        <p:nvPicPr>
          <p:cNvPr id="5" name="Espace réservé du contenu 4">
            <a:extLst>
              <a:ext uri="{FF2B5EF4-FFF2-40B4-BE49-F238E27FC236}">
                <a16:creationId xmlns:a16="http://schemas.microsoft.com/office/drawing/2014/main" id="{FD665CFD-F1F7-D541-BE0D-BCDD130875CD}"/>
              </a:ext>
            </a:extLst>
          </p:cNvPr>
          <p:cNvPicPr>
            <a:picLocks noChangeAspect="1"/>
          </p:cNvPicPr>
          <p:nvPr/>
        </p:nvPicPr>
        <p:blipFill>
          <a:blip r:embed="rId2"/>
          <a:stretch>
            <a:fillRect/>
          </a:stretch>
        </p:blipFill>
        <p:spPr>
          <a:xfrm>
            <a:off x="3806069" y="1706562"/>
            <a:ext cx="4499731" cy="4499731"/>
          </a:xfrm>
          <a:prstGeom prst="rect">
            <a:avLst/>
          </a:prstGeom>
        </p:spPr>
      </p:pic>
      <p:sp>
        <p:nvSpPr>
          <p:cNvPr id="3" name="Espace réservé du pied de page 2">
            <a:extLst>
              <a:ext uri="{FF2B5EF4-FFF2-40B4-BE49-F238E27FC236}">
                <a16:creationId xmlns:a16="http://schemas.microsoft.com/office/drawing/2014/main" id="{5BA2127D-8411-9B35-DD6C-DCDC64AEE48A}"/>
              </a:ext>
            </a:extLst>
          </p:cNvPr>
          <p:cNvSpPr>
            <a:spLocks noGrp="1"/>
          </p:cNvSpPr>
          <p:nvPr>
            <p:ph type="ftr" sz="quarter" idx="11"/>
          </p:nvPr>
        </p:nvSpPr>
        <p:spPr>
          <a:xfrm>
            <a:off x="3806069" y="6364994"/>
            <a:ext cx="4499730" cy="365125"/>
          </a:xfrm>
        </p:spPr>
        <p:txBody>
          <a:bodyPr/>
          <a:lstStyle/>
          <a:p>
            <a:endParaRPr lang="fr-FR" dirty="0"/>
          </a:p>
          <a:p>
            <a:r>
              <a:rPr lang="fr-FR" dirty="0"/>
              <a:t>AdVent Conseil &amp; Formation Données VAE 2023/2024 ©</a:t>
            </a:r>
          </a:p>
          <a:p>
            <a:r>
              <a:rPr lang="fr-FR" dirty="0"/>
              <a:t> </a:t>
            </a:r>
          </a:p>
        </p:txBody>
      </p:sp>
      <p:sp>
        <p:nvSpPr>
          <p:cNvPr id="6" name="ZoneTexte 5">
            <a:extLst>
              <a:ext uri="{FF2B5EF4-FFF2-40B4-BE49-F238E27FC236}">
                <a16:creationId xmlns:a16="http://schemas.microsoft.com/office/drawing/2014/main" id="{86C59C42-0203-BE63-B8A8-0C3CFFB65B1E}"/>
              </a:ext>
            </a:extLst>
          </p:cNvPr>
          <p:cNvSpPr txBox="1"/>
          <p:nvPr/>
        </p:nvSpPr>
        <p:spPr>
          <a:xfrm>
            <a:off x="4153145" y="5660097"/>
            <a:ext cx="4197350" cy="461665"/>
          </a:xfrm>
          <a:prstGeom prst="rect">
            <a:avLst/>
          </a:prstGeom>
          <a:noFill/>
        </p:spPr>
        <p:txBody>
          <a:bodyPr wrap="square">
            <a:spAutoFit/>
          </a:bodyPr>
          <a:lstStyle/>
          <a:p>
            <a:pPr algn="ctr"/>
            <a:r>
              <a:rPr lang="fr-FR" sz="1200" b="1" i="1" dirty="0">
                <a:solidFill>
                  <a:srgbClr val="0070C0"/>
                </a:solidFill>
              </a:rPr>
              <a:t>www.advent-formations.fr</a:t>
            </a:r>
          </a:p>
          <a:p>
            <a:pPr algn="ctr"/>
            <a:r>
              <a:rPr lang="fr-FR" sz="1200" i="1" dirty="0"/>
              <a:t>contact@advent-formations.fr</a:t>
            </a:r>
          </a:p>
        </p:txBody>
      </p:sp>
    </p:spTree>
    <p:extLst>
      <p:ext uri="{BB962C8B-B14F-4D97-AF65-F5344CB8AC3E}">
        <p14:creationId xmlns:p14="http://schemas.microsoft.com/office/powerpoint/2010/main" val="14951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12B9-E019-0F98-1BFB-7958D06AC160}"/>
              </a:ext>
            </a:extLst>
          </p:cNvPr>
          <p:cNvSpPr>
            <a:spLocks noGrp="1"/>
          </p:cNvSpPr>
          <p:nvPr>
            <p:ph type="title"/>
          </p:nvPr>
        </p:nvSpPr>
        <p:spPr>
          <a:xfrm>
            <a:off x="838200" y="365125"/>
            <a:ext cx="10515600" cy="1065569"/>
          </a:xfrm>
        </p:spPr>
        <p:txBody>
          <a:bodyPr>
            <a:normAutofit/>
          </a:bodyPr>
          <a:lstStyle/>
          <a:p>
            <a:pPr algn="ctr"/>
            <a:r>
              <a:rPr lang="fr-FR" dirty="0"/>
              <a:t>Diplômes des métiers de bouche</a:t>
            </a:r>
          </a:p>
        </p:txBody>
      </p:sp>
      <p:graphicFrame>
        <p:nvGraphicFramePr>
          <p:cNvPr id="7" name="Espace réservé du contenu 6">
            <a:extLst>
              <a:ext uri="{FF2B5EF4-FFF2-40B4-BE49-F238E27FC236}">
                <a16:creationId xmlns:a16="http://schemas.microsoft.com/office/drawing/2014/main" id="{039C9CA6-1AE2-4C6C-B454-9F6469855EFA}"/>
              </a:ext>
            </a:extLst>
          </p:cNvPr>
          <p:cNvGraphicFramePr>
            <a:graphicFrameLocks noGrp="1"/>
          </p:cNvGraphicFramePr>
          <p:nvPr>
            <p:ph idx="1"/>
            <p:extLst>
              <p:ext uri="{D42A27DB-BD31-4B8C-83A1-F6EECF244321}">
                <p14:modId xmlns:p14="http://schemas.microsoft.com/office/powerpoint/2010/main" val="684629942"/>
              </p:ext>
            </p:extLst>
          </p:nvPr>
        </p:nvGraphicFramePr>
        <p:xfrm>
          <a:off x="838200" y="1430694"/>
          <a:ext cx="10147041" cy="3999722"/>
        </p:xfrm>
        <a:graphic>
          <a:graphicData uri="http://schemas.openxmlformats.org/drawingml/2006/chart">
            <c:chart xmlns:c="http://schemas.openxmlformats.org/drawingml/2006/chart" xmlns:r="http://schemas.openxmlformats.org/officeDocument/2006/relationships" r:id="rId2"/>
          </a:graphicData>
        </a:graphic>
      </p:graphicFrame>
      <p:pic>
        <p:nvPicPr>
          <p:cNvPr id="4" name="Espace réservé du contenu 4">
            <a:extLst>
              <a:ext uri="{FF2B5EF4-FFF2-40B4-BE49-F238E27FC236}">
                <a16:creationId xmlns:a16="http://schemas.microsoft.com/office/drawing/2014/main" id="{238F7EC3-4016-8B03-151D-4B1825050DC7}"/>
              </a:ext>
            </a:extLst>
          </p:cNvPr>
          <p:cNvPicPr>
            <a:picLocks noChangeAspect="1"/>
          </p:cNvPicPr>
          <p:nvPr/>
        </p:nvPicPr>
        <p:blipFill>
          <a:blip r:embed="rId3"/>
          <a:stretch>
            <a:fillRect/>
          </a:stretch>
        </p:blipFill>
        <p:spPr>
          <a:xfrm>
            <a:off x="10424583" y="5090583"/>
            <a:ext cx="1767417" cy="1767417"/>
          </a:xfrm>
          <a:prstGeom prst="rect">
            <a:avLst/>
          </a:prstGeom>
        </p:spPr>
      </p:pic>
    </p:spTree>
    <p:extLst>
      <p:ext uri="{BB962C8B-B14F-4D97-AF65-F5344CB8AC3E}">
        <p14:creationId xmlns:p14="http://schemas.microsoft.com/office/powerpoint/2010/main" val="69946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12B9-E019-0F98-1BFB-7958D06AC160}"/>
              </a:ext>
            </a:extLst>
          </p:cNvPr>
          <p:cNvSpPr>
            <a:spLocks noGrp="1"/>
          </p:cNvSpPr>
          <p:nvPr>
            <p:ph type="title"/>
          </p:nvPr>
        </p:nvSpPr>
        <p:spPr>
          <a:xfrm>
            <a:off x="838200" y="365125"/>
            <a:ext cx="10515600" cy="1065569"/>
          </a:xfrm>
        </p:spPr>
        <p:txBody>
          <a:bodyPr>
            <a:normAutofit/>
          </a:bodyPr>
          <a:lstStyle/>
          <a:p>
            <a:pPr algn="ctr"/>
            <a:r>
              <a:rPr lang="fr-FR" dirty="0"/>
              <a:t>Diplômes des secteurs techniques</a:t>
            </a:r>
          </a:p>
        </p:txBody>
      </p:sp>
      <p:graphicFrame>
        <p:nvGraphicFramePr>
          <p:cNvPr id="7" name="Espace réservé du contenu 6">
            <a:extLst>
              <a:ext uri="{FF2B5EF4-FFF2-40B4-BE49-F238E27FC236}">
                <a16:creationId xmlns:a16="http://schemas.microsoft.com/office/drawing/2014/main" id="{039C9CA6-1AE2-4C6C-B454-9F6469855EFA}"/>
              </a:ext>
            </a:extLst>
          </p:cNvPr>
          <p:cNvGraphicFramePr>
            <a:graphicFrameLocks noGrp="1"/>
          </p:cNvGraphicFramePr>
          <p:nvPr>
            <p:ph idx="1"/>
          </p:nvPr>
        </p:nvGraphicFramePr>
        <p:xfrm>
          <a:off x="838200" y="1430694"/>
          <a:ext cx="10147041" cy="3999722"/>
        </p:xfrm>
        <a:graphic>
          <a:graphicData uri="http://schemas.openxmlformats.org/drawingml/2006/chart">
            <c:chart xmlns:c="http://schemas.openxmlformats.org/drawingml/2006/chart" xmlns:r="http://schemas.openxmlformats.org/officeDocument/2006/relationships" r:id="rId2"/>
          </a:graphicData>
        </a:graphic>
      </p:graphicFrame>
      <p:pic>
        <p:nvPicPr>
          <p:cNvPr id="4" name="Espace réservé du contenu 4">
            <a:extLst>
              <a:ext uri="{FF2B5EF4-FFF2-40B4-BE49-F238E27FC236}">
                <a16:creationId xmlns:a16="http://schemas.microsoft.com/office/drawing/2014/main" id="{238F7EC3-4016-8B03-151D-4B1825050DC7}"/>
              </a:ext>
            </a:extLst>
          </p:cNvPr>
          <p:cNvPicPr>
            <a:picLocks noChangeAspect="1"/>
          </p:cNvPicPr>
          <p:nvPr/>
        </p:nvPicPr>
        <p:blipFill>
          <a:blip r:embed="rId3"/>
          <a:stretch>
            <a:fillRect/>
          </a:stretch>
        </p:blipFill>
        <p:spPr>
          <a:xfrm>
            <a:off x="10424583" y="5090583"/>
            <a:ext cx="1767417" cy="1767417"/>
          </a:xfrm>
          <a:prstGeom prst="rect">
            <a:avLst/>
          </a:prstGeom>
        </p:spPr>
      </p:pic>
    </p:spTree>
    <p:extLst>
      <p:ext uri="{BB962C8B-B14F-4D97-AF65-F5344CB8AC3E}">
        <p14:creationId xmlns:p14="http://schemas.microsoft.com/office/powerpoint/2010/main" val="361029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E698B-47C7-4D4E-A791-9951CA83AAB7}"/>
              </a:ext>
            </a:extLst>
          </p:cNvPr>
          <p:cNvSpPr>
            <a:spLocks noGrp="1"/>
          </p:cNvSpPr>
          <p:nvPr>
            <p:ph type="title"/>
          </p:nvPr>
        </p:nvSpPr>
        <p:spPr/>
        <p:txBody>
          <a:bodyPr>
            <a:noAutofit/>
          </a:bodyPr>
          <a:lstStyle/>
          <a:p>
            <a:pPr algn="ctr"/>
            <a:r>
              <a:rPr lang="fr-FR" sz="2000" dirty="0"/>
              <a:t>42% est la proportion de démarches de validation débouchant sur une validation complète. </a:t>
            </a:r>
            <a:br>
              <a:rPr lang="fr-FR" sz="2000" dirty="0"/>
            </a:br>
            <a:r>
              <a:rPr lang="fr-FR" sz="2000" dirty="0"/>
              <a:t>Les réussites les plus fréquentes concernant les diplômes de niveau bac (</a:t>
            </a:r>
            <a:r>
              <a:rPr lang="fr-FR" sz="2000" b="1" dirty="0"/>
              <a:t>40</a:t>
            </a:r>
            <a:r>
              <a:rPr lang="fr-FR" sz="2000" dirty="0"/>
              <a:t>%). Il est plus rare, en revanche, de voir totalement validés des bac+5 qui demandent souvent un très grand nombre de connaissances. </a:t>
            </a:r>
            <a:br>
              <a:rPr lang="fr-FR" sz="2000" dirty="0"/>
            </a:br>
            <a:r>
              <a:rPr lang="fr-FR" sz="1600" i="1" dirty="0"/>
              <a:t>(sources: La DARES mais aussi le ministère de l’Education nationale)</a:t>
            </a:r>
            <a:br>
              <a:rPr lang="fr-FR" sz="2000" dirty="0"/>
            </a:br>
            <a:endParaRPr lang="fr-FR" sz="2000" dirty="0"/>
          </a:p>
        </p:txBody>
      </p:sp>
      <p:pic>
        <p:nvPicPr>
          <p:cNvPr id="4" name="Espace réservé du contenu 4">
            <a:extLst>
              <a:ext uri="{FF2B5EF4-FFF2-40B4-BE49-F238E27FC236}">
                <a16:creationId xmlns:a16="http://schemas.microsoft.com/office/drawing/2014/main" id="{225ED0D2-FE51-8E4E-81FB-3812D16497F2}"/>
              </a:ext>
            </a:extLst>
          </p:cNvPr>
          <p:cNvPicPr>
            <a:picLocks noChangeAspect="1"/>
          </p:cNvPicPr>
          <p:nvPr/>
        </p:nvPicPr>
        <p:blipFill>
          <a:blip r:embed="rId2"/>
          <a:stretch>
            <a:fillRect/>
          </a:stretch>
        </p:blipFill>
        <p:spPr>
          <a:xfrm>
            <a:off x="10334272" y="5045427"/>
            <a:ext cx="1767417" cy="1767417"/>
          </a:xfrm>
          <a:prstGeom prst="rect">
            <a:avLst/>
          </a:prstGeom>
        </p:spPr>
      </p:pic>
      <p:graphicFrame>
        <p:nvGraphicFramePr>
          <p:cNvPr id="6" name="Graphique 5">
            <a:extLst>
              <a:ext uri="{FF2B5EF4-FFF2-40B4-BE49-F238E27FC236}">
                <a16:creationId xmlns:a16="http://schemas.microsoft.com/office/drawing/2014/main" id="{70477E50-25BC-6D43-974B-BBB8B59C595D}"/>
              </a:ext>
            </a:extLst>
          </p:cNvPr>
          <p:cNvGraphicFramePr>
            <a:graphicFrameLocks/>
          </p:cNvGraphicFramePr>
          <p:nvPr>
            <p:extLst>
              <p:ext uri="{D42A27DB-BD31-4B8C-83A1-F6EECF244321}">
                <p14:modId xmlns:p14="http://schemas.microsoft.com/office/powerpoint/2010/main" val="3708522345"/>
              </p:ext>
            </p:extLst>
          </p:nvPr>
        </p:nvGraphicFramePr>
        <p:xfrm>
          <a:off x="3273779" y="1886631"/>
          <a:ext cx="6152444"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58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9964D-8CE7-B344-8869-EE50152DB5BC}"/>
              </a:ext>
            </a:extLst>
          </p:cNvPr>
          <p:cNvSpPr>
            <a:spLocks noGrp="1"/>
          </p:cNvSpPr>
          <p:nvPr>
            <p:ph type="title"/>
          </p:nvPr>
        </p:nvSpPr>
        <p:spPr>
          <a:xfrm>
            <a:off x="838200" y="365125"/>
            <a:ext cx="10515600" cy="1325563"/>
          </a:xfrm>
        </p:spPr>
        <p:txBody>
          <a:bodyPr>
            <a:normAutofit fontScale="90000"/>
          </a:bodyPr>
          <a:lstStyle/>
          <a:p>
            <a:pPr algn="ctr"/>
            <a:r>
              <a:rPr lang="fr-FR" sz="2200" b="1" dirty="0"/>
              <a:t>D</a:t>
            </a:r>
            <a:r>
              <a:rPr lang="fr-FR" sz="2200" dirty="0"/>
              <a:t>eux tiers des candidatures sont portées par des femmes.</a:t>
            </a:r>
            <a:br>
              <a:rPr lang="fr-FR" sz="2200" dirty="0"/>
            </a:br>
            <a:r>
              <a:rPr lang="fr-FR" sz="2200" i="1" dirty="0"/>
              <a:t>(sources: La DARES mais aussi le ministère de l’Education nationale)</a:t>
            </a:r>
            <a:br>
              <a:rPr lang="fr-FR" sz="5400" dirty="0"/>
            </a:br>
            <a:br>
              <a:rPr lang="fr-FR" dirty="0"/>
            </a:br>
            <a:endParaRPr lang="fr-FR" dirty="0"/>
          </a:p>
        </p:txBody>
      </p:sp>
      <p:graphicFrame>
        <p:nvGraphicFramePr>
          <p:cNvPr id="5" name="Graphique 4">
            <a:extLst>
              <a:ext uri="{FF2B5EF4-FFF2-40B4-BE49-F238E27FC236}">
                <a16:creationId xmlns:a16="http://schemas.microsoft.com/office/drawing/2014/main" id="{9F6AEDE7-3570-234A-8B1C-5DB6F3E55B7D}"/>
              </a:ext>
            </a:extLst>
          </p:cNvPr>
          <p:cNvGraphicFramePr>
            <a:graphicFrameLocks/>
          </p:cNvGraphicFramePr>
          <p:nvPr>
            <p:extLst>
              <p:ext uri="{D42A27DB-BD31-4B8C-83A1-F6EECF244321}">
                <p14:modId xmlns:p14="http://schemas.microsoft.com/office/powerpoint/2010/main" val="1500896939"/>
              </p:ext>
            </p:extLst>
          </p:nvPr>
        </p:nvGraphicFramePr>
        <p:xfrm>
          <a:off x="3272400" y="1692000"/>
          <a:ext cx="6152400" cy="4266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Espace réservé du contenu 4">
            <a:extLst>
              <a:ext uri="{FF2B5EF4-FFF2-40B4-BE49-F238E27FC236}">
                <a16:creationId xmlns:a16="http://schemas.microsoft.com/office/drawing/2014/main" id="{33C7FE7C-DF45-314C-8AA7-9C324B7BBAE6}"/>
              </a:ext>
            </a:extLst>
          </p:cNvPr>
          <p:cNvPicPr>
            <a:picLocks noChangeAspect="1"/>
          </p:cNvPicPr>
          <p:nvPr/>
        </p:nvPicPr>
        <p:blipFill>
          <a:blip r:embed="rId3"/>
          <a:stretch>
            <a:fillRect/>
          </a:stretch>
        </p:blipFill>
        <p:spPr>
          <a:xfrm>
            <a:off x="10334272" y="5045427"/>
            <a:ext cx="1767417" cy="1767417"/>
          </a:xfrm>
          <a:prstGeom prst="rect">
            <a:avLst/>
          </a:prstGeom>
        </p:spPr>
      </p:pic>
    </p:spTree>
    <p:extLst>
      <p:ext uri="{BB962C8B-B14F-4D97-AF65-F5344CB8AC3E}">
        <p14:creationId xmlns:p14="http://schemas.microsoft.com/office/powerpoint/2010/main" val="129847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88654-412B-F040-B863-EEB796725860}"/>
              </a:ext>
            </a:extLst>
          </p:cNvPr>
          <p:cNvSpPr>
            <a:spLocks noGrp="1"/>
          </p:cNvSpPr>
          <p:nvPr>
            <p:ph type="title"/>
          </p:nvPr>
        </p:nvSpPr>
        <p:spPr/>
        <p:txBody>
          <a:bodyPr>
            <a:normAutofit/>
          </a:bodyPr>
          <a:lstStyle/>
          <a:p>
            <a:pPr algn="ctr"/>
            <a:r>
              <a:rPr lang="fr-FR" sz="2200" dirty="0"/>
              <a:t> 20% est la proportion de demandeurs d’emploi parmi les candidats à la VAE.</a:t>
            </a:r>
            <a:br>
              <a:rPr lang="fr-FR" dirty="0"/>
            </a:br>
            <a:r>
              <a:rPr lang="fr-FR" sz="2200" i="1" dirty="0"/>
              <a:t>(sources: La DARES mais aussi le ministère de l’Education nationale)</a:t>
            </a:r>
            <a:br>
              <a:rPr lang="fr-FR" sz="2200" dirty="0"/>
            </a:br>
            <a:endParaRPr lang="fr-FR" sz="2200" dirty="0"/>
          </a:p>
        </p:txBody>
      </p:sp>
      <p:pic>
        <p:nvPicPr>
          <p:cNvPr id="5" name="Espace réservé du contenu 4">
            <a:extLst>
              <a:ext uri="{FF2B5EF4-FFF2-40B4-BE49-F238E27FC236}">
                <a16:creationId xmlns:a16="http://schemas.microsoft.com/office/drawing/2014/main" id="{1B60DCCC-3E5F-F34E-9106-52B62F651DC5}"/>
              </a:ext>
            </a:extLst>
          </p:cNvPr>
          <p:cNvPicPr>
            <a:picLocks noChangeAspect="1"/>
          </p:cNvPicPr>
          <p:nvPr/>
        </p:nvPicPr>
        <p:blipFill>
          <a:blip r:embed="rId2"/>
          <a:stretch>
            <a:fillRect/>
          </a:stretch>
        </p:blipFill>
        <p:spPr>
          <a:xfrm>
            <a:off x="10334272" y="5045427"/>
            <a:ext cx="1767417" cy="1767417"/>
          </a:xfrm>
          <a:prstGeom prst="rect">
            <a:avLst/>
          </a:prstGeom>
        </p:spPr>
      </p:pic>
      <p:graphicFrame>
        <p:nvGraphicFramePr>
          <p:cNvPr id="7" name="Graphique 6">
            <a:extLst>
              <a:ext uri="{FF2B5EF4-FFF2-40B4-BE49-F238E27FC236}">
                <a16:creationId xmlns:a16="http://schemas.microsoft.com/office/drawing/2014/main" id="{C99D86F2-CE46-7540-B2A5-AA39CBEBD4DA}"/>
              </a:ext>
            </a:extLst>
          </p:cNvPr>
          <p:cNvGraphicFramePr>
            <a:graphicFrameLocks/>
          </p:cNvGraphicFramePr>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032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88654-412B-F040-B863-EEB796725860}"/>
              </a:ext>
            </a:extLst>
          </p:cNvPr>
          <p:cNvSpPr>
            <a:spLocks noGrp="1"/>
          </p:cNvSpPr>
          <p:nvPr>
            <p:ph type="title"/>
          </p:nvPr>
        </p:nvSpPr>
        <p:spPr>
          <a:xfrm>
            <a:off x="838200" y="365126"/>
            <a:ext cx="10515600" cy="841634"/>
          </a:xfrm>
        </p:spPr>
        <p:txBody>
          <a:bodyPr>
            <a:normAutofit/>
          </a:bodyPr>
          <a:lstStyle/>
          <a:p>
            <a:pPr algn="ctr"/>
            <a:r>
              <a:rPr lang="fr-FR" sz="3200" dirty="0"/>
              <a:t> Accueil des candidats</a:t>
            </a:r>
            <a:br>
              <a:rPr lang="fr-FR" sz="2200" dirty="0"/>
            </a:br>
            <a:endParaRPr lang="fr-FR" sz="2200" dirty="0"/>
          </a:p>
        </p:txBody>
      </p:sp>
      <p:pic>
        <p:nvPicPr>
          <p:cNvPr id="5" name="Espace réservé du contenu 4">
            <a:extLst>
              <a:ext uri="{FF2B5EF4-FFF2-40B4-BE49-F238E27FC236}">
                <a16:creationId xmlns:a16="http://schemas.microsoft.com/office/drawing/2014/main" id="{1B60DCCC-3E5F-F34E-9106-52B62F651DC5}"/>
              </a:ext>
            </a:extLst>
          </p:cNvPr>
          <p:cNvPicPr>
            <a:picLocks noChangeAspect="1"/>
          </p:cNvPicPr>
          <p:nvPr/>
        </p:nvPicPr>
        <p:blipFill>
          <a:blip r:embed="rId2"/>
          <a:stretch>
            <a:fillRect/>
          </a:stretch>
        </p:blipFill>
        <p:spPr>
          <a:xfrm>
            <a:off x="10334272" y="5045427"/>
            <a:ext cx="1767417" cy="1767417"/>
          </a:xfrm>
          <a:prstGeom prst="rect">
            <a:avLst/>
          </a:prstGeom>
        </p:spPr>
      </p:pic>
      <p:graphicFrame>
        <p:nvGraphicFramePr>
          <p:cNvPr id="7" name="Graphique 6">
            <a:extLst>
              <a:ext uri="{FF2B5EF4-FFF2-40B4-BE49-F238E27FC236}">
                <a16:creationId xmlns:a16="http://schemas.microsoft.com/office/drawing/2014/main" id="{C99D86F2-CE46-7540-B2A5-AA39CBEBD4DA}"/>
              </a:ext>
            </a:extLst>
          </p:cNvPr>
          <p:cNvGraphicFramePr>
            <a:graphicFrameLocks/>
          </p:cNvGraphicFramePr>
          <p:nvPr>
            <p:extLst>
              <p:ext uri="{D42A27DB-BD31-4B8C-83A1-F6EECF244321}">
                <p14:modId xmlns:p14="http://schemas.microsoft.com/office/powerpoint/2010/main" val="868087725"/>
              </p:ext>
            </p:extLst>
          </p:nvPr>
        </p:nvGraphicFramePr>
        <p:xfrm>
          <a:off x="1275186" y="1268963"/>
          <a:ext cx="2973353" cy="3096366"/>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descr="Une image contenant intérieur, Immeuble de bureaux, meubles, chaise&#10;&#10;Description générée automatiquement">
            <a:extLst>
              <a:ext uri="{FF2B5EF4-FFF2-40B4-BE49-F238E27FC236}">
                <a16:creationId xmlns:a16="http://schemas.microsoft.com/office/drawing/2014/main" id="{9ED42EA1-830C-E792-BE28-2BFBF0C5EB8E}"/>
              </a:ext>
            </a:extLst>
          </p:cNvPr>
          <p:cNvPicPr>
            <a:picLocks noChangeAspect="1"/>
          </p:cNvPicPr>
          <p:nvPr/>
        </p:nvPicPr>
        <p:blipFill>
          <a:blip r:embed="rId4"/>
          <a:stretch>
            <a:fillRect/>
          </a:stretch>
        </p:blipFill>
        <p:spPr>
          <a:xfrm>
            <a:off x="4609325" y="1268963"/>
            <a:ext cx="3210677" cy="3096366"/>
          </a:xfrm>
          <a:prstGeom prst="rect">
            <a:avLst/>
          </a:prstGeom>
        </p:spPr>
      </p:pic>
      <p:pic>
        <p:nvPicPr>
          <p:cNvPr id="8" name="Image 7" descr="Une image contenant intérieur, ordinateur, mur, Périphérique de sortie&#10;&#10;Description générée automatiquement">
            <a:extLst>
              <a:ext uri="{FF2B5EF4-FFF2-40B4-BE49-F238E27FC236}">
                <a16:creationId xmlns:a16="http://schemas.microsoft.com/office/drawing/2014/main" id="{960B812B-3F11-5F68-6DC2-AC4675421E0A}"/>
              </a:ext>
            </a:extLst>
          </p:cNvPr>
          <p:cNvPicPr>
            <a:picLocks noChangeAspect="1"/>
          </p:cNvPicPr>
          <p:nvPr/>
        </p:nvPicPr>
        <p:blipFill>
          <a:blip r:embed="rId5"/>
          <a:stretch>
            <a:fillRect/>
          </a:stretch>
        </p:blipFill>
        <p:spPr>
          <a:xfrm>
            <a:off x="8088082" y="1268963"/>
            <a:ext cx="3071329" cy="3096366"/>
          </a:xfrm>
          <a:prstGeom prst="rect">
            <a:avLst/>
          </a:prstGeom>
        </p:spPr>
      </p:pic>
      <p:sp>
        <p:nvSpPr>
          <p:cNvPr id="12" name="ZoneTexte 11">
            <a:extLst>
              <a:ext uri="{FF2B5EF4-FFF2-40B4-BE49-F238E27FC236}">
                <a16:creationId xmlns:a16="http://schemas.microsoft.com/office/drawing/2014/main" id="{48C5D185-83D4-76A6-5D24-1AF77BA754AE}"/>
              </a:ext>
            </a:extLst>
          </p:cNvPr>
          <p:cNvSpPr txBox="1"/>
          <p:nvPr/>
        </p:nvSpPr>
        <p:spPr>
          <a:xfrm>
            <a:off x="1275186" y="4661242"/>
            <a:ext cx="9336830" cy="1477328"/>
          </a:xfrm>
          <a:prstGeom prst="rect">
            <a:avLst/>
          </a:prstGeom>
          <a:noFill/>
        </p:spPr>
        <p:txBody>
          <a:bodyPr wrap="square">
            <a:spAutoFit/>
          </a:bodyPr>
          <a:lstStyle/>
          <a:p>
            <a:pPr algn="just"/>
            <a:r>
              <a:rPr lang="fr-FR" b="1" dirty="0"/>
              <a:t>AdVent Conseil &amp; Formation</a:t>
            </a:r>
            <a:r>
              <a:rPr lang="fr-FR" dirty="0"/>
              <a:t> réalise un accompagnement VAE exclusivement à distance, </a:t>
            </a:r>
            <a:r>
              <a:rPr lang="fr-FR" sz="1800" dirty="0"/>
              <a:t> mais nous avons donné la possibilité à plusieurs candidats de se rendre sur notre point d’accueil situé au </a:t>
            </a:r>
            <a:r>
              <a:rPr lang="fr-FR" sz="1800" b="1" i="1" dirty="0"/>
              <a:t>48 rue Voltaire 69003 Lyon</a:t>
            </a:r>
            <a:r>
              <a:rPr lang="fr-FR" sz="1800" dirty="0"/>
              <a:t>, soit pour signer les feuilles d’émargement, soit pour utiliser les PC mis à disposition afin d’optimiser leur recherche dans la rédaction du livret 2, ou plus </a:t>
            </a:r>
            <a:r>
              <a:rPr lang="fr-FR" dirty="0"/>
              <a:t>généra</a:t>
            </a:r>
            <a:r>
              <a:rPr lang="fr-FR" sz="1800" dirty="0"/>
              <a:t>lement, pour rencontrer un consultant.</a:t>
            </a:r>
            <a:endParaRPr lang="fr-FR" dirty="0"/>
          </a:p>
        </p:txBody>
      </p:sp>
    </p:spTree>
    <p:extLst>
      <p:ext uri="{BB962C8B-B14F-4D97-AF65-F5344CB8AC3E}">
        <p14:creationId xmlns:p14="http://schemas.microsoft.com/office/powerpoint/2010/main" val="8361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88654-412B-F040-B863-EEB796725860}"/>
              </a:ext>
            </a:extLst>
          </p:cNvPr>
          <p:cNvSpPr>
            <a:spLocks noGrp="1"/>
          </p:cNvSpPr>
          <p:nvPr>
            <p:ph type="title"/>
          </p:nvPr>
        </p:nvSpPr>
        <p:spPr>
          <a:xfrm>
            <a:off x="838200" y="365126"/>
            <a:ext cx="10515600" cy="841634"/>
          </a:xfrm>
        </p:spPr>
        <p:txBody>
          <a:bodyPr>
            <a:normAutofit/>
          </a:bodyPr>
          <a:lstStyle/>
          <a:p>
            <a:pPr algn="ctr"/>
            <a:r>
              <a:rPr lang="fr-FR" sz="3200" dirty="0"/>
              <a:t> Les outils</a:t>
            </a:r>
            <a:br>
              <a:rPr lang="fr-FR" sz="2200" dirty="0"/>
            </a:br>
            <a:endParaRPr lang="fr-FR" sz="2200" dirty="0"/>
          </a:p>
        </p:txBody>
      </p:sp>
      <p:pic>
        <p:nvPicPr>
          <p:cNvPr id="5" name="Espace réservé du contenu 4">
            <a:extLst>
              <a:ext uri="{FF2B5EF4-FFF2-40B4-BE49-F238E27FC236}">
                <a16:creationId xmlns:a16="http://schemas.microsoft.com/office/drawing/2014/main" id="{1B60DCCC-3E5F-F34E-9106-52B62F651DC5}"/>
              </a:ext>
            </a:extLst>
          </p:cNvPr>
          <p:cNvPicPr>
            <a:picLocks noChangeAspect="1"/>
          </p:cNvPicPr>
          <p:nvPr/>
        </p:nvPicPr>
        <p:blipFill>
          <a:blip r:embed="rId2"/>
          <a:stretch>
            <a:fillRect/>
          </a:stretch>
        </p:blipFill>
        <p:spPr>
          <a:xfrm>
            <a:off x="10334272" y="5045427"/>
            <a:ext cx="1767417" cy="1767417"/>
          </a:xfrm>
          <a:prstGeom prst="rect">
            <a:avLst/>
          </a:prstGeom>
        </p:spPr>
      </p:pic>
      <p:sp>
        <p:nvSpPr>
          <p:cNvPr id="12" name="ZoneTexte 11">
            <a:extLst>
              <a:ext uri="{FF2B5EF4-FFF2-40B4-BE49-F238E27FC236}">
                <a16:creationId xmlns:a16="http://schemas.microsoft.com/office/drawing/2014/main" id="{48C5D185-83D4-76A6-5D24-1AF77BA754AE}"/>
              </a:ext>
            </a:extLst>
          </p:cNvPr>
          <p:cNvSpPr txBox="1"/>
          <p:nvPr/>
        </p:nvSpPr>
        <p:spPr>
          <a:xfrm>
            <a:off x="1517782" y="1196475"/>
            <a:ext cx="9260339" cy="1477328"/>
          </a:xfrm>
          <a:prstGeom prst="rect">
            <a:avLst/>
          </a:prstGeom>
          <a:noFill/>
        </p:spPr>
        <p:txBody>
          <a:bodyPr wrap="square">
            <a:spAutoFit/>
          </a:bodyPr>
          <a:lstStyle/>
          <a:p>
            <a:pPr algn="just"/>
            <a:r>
              <a:rPr lang="fr-FR" dirty="0"/>
              <a:t>Les outils mis à disposition des candidats et des consultants par </a:t>
            </a:r>
            <a:r>
              <a:rPr lang="fr-FR" b="1" dirty="0"/>
              <a:t>AdVent Conseil &amp; Formation</a:t>
            </a:r>
            <a:r>
              <a:rPr lang="fr-FR" dirty="0"/>
              <a:t> pour réussir l’accompagnement à distance sont :</a:t>
            </a:r>
          </a:p>
          <a:p>
            <a:pPr marL="285750" indent="-285750" algn="just">
              <a:buFont typeface="Arial" panose="020B0604020202020204" pitchFamily="34" charset="0"/>
              <a:buChar char="•"/>
            </a:pPr>
            <a:r>
              <a:rPr lang="fr-FR" b="1" dirty="0"/>
              <a:t>Doodle </a:t>
            </a:r>
            <a:r>
              <a:rPr lang="fr-FR" dirty="0"/>
              <a:t>de Google pour la planification des rendez-vous </a:t>
            </a:r>
          </a:p>
          <a:p>
            <a:pPr marL="285750" indent="-285750" algn="just">
              <a:buFont typeface="Arial" panose="020B0604020202020204" pitchFamily="34" charset="0"/>
              <a:buChar char="•"/>
            </a:pPr>
            <a:r>
              <a:rPr lang="fr-FR" b="1" dirty="0"/>
              <a:t>Oryzea</a:t>
            </a:r>
            <a:r>
              <a:rPr lang="fr-FR" dirty="0"/>
              <a:t> de YMAG comme CRM pour le suivi et les ressources</a:t>
            </a:r>
          </a:p>
          <a:p>
            <a:pPr marL="285750" indent="-285750" algn="just">
              <a:buFont typeface="Arial" panose="020B0604020202020204" pitchFamily="34" charset="0"/>
              <a:buChar char="•"/>
            </a:pPr>
            <a:r>
              <a:rPr lang="fr-FR" dirty="0"/>
              <a:t>Microsoft </a:t>
            </a:r>
            <a:r>
              <a:rPr lang="fr-FR" b="1" dirty="0"/>
              <a:t>TEAMS</a:t>
            </a:r>
            <a:r>
              <a:rPr lang="fr-FR" dirty="0"/>
              <a:t> pour la réalisation des entretiens à distance</a:t>
            </a:r>
          </a:p>
        </p:txBody>
      </p:sp>
      <p:pic>
        <p:nvPicPr>
          <p:cNvPr id="4" name="Image 3" descr="Une image contenant texte, capture d’écran, logo&#10;&#10;Description générée automatiquement">
            <a:extLst>
              <a:ext uri="{FF2B5EF4-FFF2-40B4-BE49-F238E27FC236}">
                <a16:creationId xmlns:a16="http://schemas.microsoft.com/office/drawing/2014/main" id="{1B24EADF-F3CA-6814-9D78-44989C9246B3}"/>
              </a:ext>
            </a:extLst>
          </p:cNvPr>
          <p:cNvPicPr>
            <a:picLocks noChangeAspect="1"/>
          </p:cNvPicPr>
          <p:nvPr/>
        </p:nvPicPr>
        <p:blipFill>
          <a:blip r:embed="rId3"/>
          <a:stretch>
            <a:fillRect/>
          </a:stretch>
        </p:blipFill>
        <p:spPr>
          <a:xfrm>
            <a:off x="1569090" y="2528545"/>
            <a:ext cx="2755137" cy="2148073"/>
          </a:xfrm>
          <a:prstGeom prst="rect">
            <a:avLst/>
          </a:prstGeom>
        </p:spPr>
      </p:pic>
      <p:pic>
        <p:nvPicPr>
          <p:cNvPr id="8" name="Image 7" descr="Une image contenant texte, capture d’écran, nombre, Police&#10;&#10;Description générée automatiquement">
            <a:extLst>
              <a:ext uri="{FF2B5EF4-FFF2-40B4-BE49-F238E27FC236}">
                <a16:creationId xmlns:a16="http://schemas.microsoft.com/office/drawing/2014/main" id="{60455063-5171-CA40-4C60-9669BE1AA4C2}"/>
              </a:ext>
            </a:extLst>
          </p:cNvPr>
          <p:cNvPicPr>
            <a:picLocks noChangeAspect="1"/>
          </p:cNvPicPr>
          <p:nvPr/>
        </p:nvPicPr>
        <p:blipFill>
          <a:blip r:embed="rId4"/>
          <a:stretch>
            <a:fillRect/>
          </a:stretch>
        </p:blipFill>
        <p:spPr>
          <a:xfrm>
            <a:off x="1472074" y="4616211"/>
            <a:ext cx="3717392" cy="2091653"/>
          </a:xfrm>
          <a:prstGeom prst="rect">
            <a:avLst/>
          </a:prstGeom>
        </p:spPr>
      </p:pic>
      <p:pic>
        <p:nvPicPr>
          <p:cNvPr id="11" name="Image 10" descr="Une image contenant Visage humain, sourire, texte, personne&#10;&#10;Description générée automatiquement">
            <a:extLst>
              <a:ext uri="{FF2B5EF4-FFF2-40B4-BE49-F238E27FC236}">
                <a16:creationId xmlns:a16="http://schemas.microsoft.com/office/drawing/2014/main" id="{C6D2F400-D117-6101-8D31-8844C02D098D}"/>
              </a:ext>
            </a:extLst>
          </p:cNvPr>
          <p:cNvPicPr>
            <a:picLocks noChangeAspect="1"/>
          </p:cNvPicPr>
          <p:nvPr/>
        </p:nvPicPr>
        <p:blipFill>
          <a:blip r:embed="rId5"/>
          <a:stretch>
            <a:fillRect/>
          </a:stretch>
        </p:blipFill>
        <p:spPr>
          <a:xfrm>
            <a:off x="5604935" y="3152537"/>
            <a:ext cx="5017975" cy="2508988"/>
          </a:xfrm>
          <a:prstGeom prst="rect">
            <a:avLst/>
          </a:prstGeom>
        </p:spPr>
      </p:pic>
    </p:spTree>
    <p:extLst>
      <p:ext uri="{BB962C8B-B14F-4D97-AF65-F5344CB8AC3E}">
        <p14:creationId xmlns:p14="http://schemas.microsoft.com/office/powerpoint/2010/main" val="108564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88654-412B-F040-B863-EEB796725860}"/>
              </a:ext>
            </a:extLst>
          </p:cNvPr>
          <p:cNvSpPr>
            <a:spLocks noGrp="1"/>
          </p:cNvSpPr>
          <p:nvPr>
            <p:ph type="title"/>
          </p:nvPr>
        </p:nvSpPr>
        <p:spPr>
          <a:xfrm>
            <a:off x="838200" y="365126"/>
            <a:ext cx="10515600" cy="841634"/>
          </a:xfrm>
        </p:spPr>
        <p:txBody>
          <a:bodyPr>
            <a:normAutofit/>
          </a:bodyPr>
          <a:lstStyle/>
          <a:p>
            <a:pPr algn="ctr"/>
            <a:r>
              <a:rPr lang="fr-FR" sz="3200" dirty="0"/>
              <a:t> Les consultants</a:t>
            </a:r>
            <a:br>
              <a:rPr lang="fr-FR" sz="2200" dirty="0"/>
            </a:br>
            <a:endParaRPr lang="fr-FR" sz="2200" dirty="0"/>
          </a:p>
        </p:txBody>
      </p:sp>
      <p:pic>
        <p:nvPicPr>
          <p:cNvPr id="5" name="Espace réservé du contenu 4">
            <a:extLst>
              <a:ext uri="{FF2B5EF4-FFF2-40B4-BE49-F238E27FC236}">
                <a16:creationId xmlns:a16="http://schemas.microsoft.com/office/drawing/2014/main" id="{1B60DCCC-3E5F-F34E-9106-52B62F651DC5}"/>
              </a:ext>
            </a:extLst>
          </p:cNvPr>
          <p:cNvPicPr>
            <a:picLocks noChangeAspect="1"/>
          </p:cNvPicPr>
          <p:nvPr/>
        </p:nvPicPr>
        <p:blipFill>
          <a:blip r:embed="rId2"/>
          <a:stretch>
            <a:fillRect/>
          </a:stretch>
        </p:blipFill>
        <p:spPr>
          <a:xfrm>
            <a:off x="10334272" y="5045427"/>
            <a:ext cx="1767417" cy="1767417"/>
          </a:xfrm>
          <a:prstGeom prst="rect">
            <a:avLst/>
          </a:prstGeom>
        </p:spPr>
      </p:pic>
      <p:sp>
        <p:nvSpPr>
          <p:cNvPr id="12" name="ZoneTexte 11">
            <a:extLst>
              <a:ext uri="{FF2B5EF4-FFF2-40B4-BE49-F238E27FC236}">
                <a16:creationId xmlns:a16="http://schemas.microsoft.com/office/drawing/2014/main" id="{48C5D185-83D4-76A6-5D24-1AF77BA754AE}"/>
              </a:ext>
            </a:extLst>
          </p:cNvPr>
          <p:cNvSpPr txBox="1"/>
          <p:nvPr/>
        </p:nvSpPr>
        <p:spPr>
          <a:xfrm>
            <a:off x="1517782" y="1196475"/>
            <a:ext cx="9260339" cy="1477328"/>
          </a:xfrm>
          <a:prstGeom prst="rect">
            <a:avLst/>
          </a:prstGeom>
          <a:noFill/>
        </p:spPr>
        <p:txBody>
          <a:bodyPr wrap="square">
            <a:spAutoFit/>
          </a:bodyPr>
          <a:lstStyle/>
          <a:p>
            <a:pPr algn="just"/>
            <a:r>
              <a:rPr lang="fr-FR" dirty="0"/>
              <a:t>Sur cette première année 2023/2024, six consultants</a:t>
            </a:r>
            <a:r>
              <a:rPr lang="fr-FR" b="1" dirty="0"/>
              <a:t> AdVent Conseil &amp; Formation</a:t>
            </a:r>
            <a:r>
              <a:rPr lang="fr-FR" dirty="0"/>
              <a:t> ont été mobilisés pour réaliser les entretiens de faisabilité et effectuer l’accompagnement des candidats. </a:t>
            </a:r>
          </a:p>
          <a:p>
            <a:pPr algn="just"/>
            <a:r>
              <a:rPr lang="fr-FR" dirty="0"/>
              <a:t>Les outils modernes de travail à distance sont mis à disposition des consultants afin d’assurer un suivi optimisé, ils sont agiles et flexibles, notamment sur le planning, ainsi nous pouvons recevoir 7 jours 7 de 9h à 21h selon la disponibilité des candidats, c’est le plus que nous avons apporté.</a:t>
            </a:r>
          </a:p>
        </p:txBody>
      </p:sp>
      <p:pic>
        <p:nvPicPr>
          <p:cNvPr id="6" name="Image 5" descr="Une image contenant personne, Visage humain, habits, Blazer&#10;&#10;Description générée automatiquement">
            <a:extLst>
              <a:ext uri="{FF2B5EF4-FFF2-40B4-BE49-F238E27FC236}">
                <a16:creationId xmlns:a16="http://schemas.microsoft.com/office/drawing/2014/main" id="{B240F48C-27C1-6F7A-E18F-51C568E88B98}"/>
              </a:ext>
            </a:extLst>
          </p:cNvPr>
          <p:cNvPicPr>
            <a:picLocks noChangeAspect="1"/>
          </p:cNvPicPr>
          <p:nvPr/>
        </p:nvPicPr>
        <p:blipFill>
          <a:blip r:embed="rId3"/>
          <a:stretch>
            <a:fillRect/>
          </a:stretch>
        </p:blipFill>
        <p:spPr>
          <a:xfrm>
            <a:off x="1466173" y="2796684"/>
            <a:ext cx="915509" cy="1126483"/>
          </a:xfrm>
          <a:prstGeom prst="rect">
            <a:avLst/>
          </a:prstGeom>
        </p:spPr>
      </p:pic>
      <p:pic>
        <p:nvPicPr>
          <p:cNvPr id="10" name="Image 9" descr="Une image contenant personne, habits, Visage humain, mur&#10;&#10;Description générée automatiquement">
            <a:extLst>
              <a:ext uri="{FF2B5EF4-FFF2-40B4-BE49-F238E27FC236}">
                <a16:creationId xmlns:a16="http://schemas.microsoft.com/office/drawing/2014/main" id="{C5352AD7-247C-D584-0F13-C186089194CD}"/>
              </a:ext>
            </a:extLst>
          </p:cNvPr>
          <p:cNvPicPr>
            <a:picLocks noChangeAspect="1"/>
          </p:cNvPicPr>
          <p:nvPr/>
        </p:nvPicPr>
        <p:blipFill>
          <a:blip r:embed="rId4"/>
          <a:stretch>
            <a:fillRect/>
          </a:stretch>
        </p:blipFill>
        <p:spPr>
          <a:xfrm>
            <a:off x="5636602" y="4041292"/>
            <a:ext cx="1004136" cy="1004136"/>
          </a:xfrm>
          <a:prstGeom prst="rect">
            <a:avLst/>
          </a:prstGeom>
        </p:spPr>
      </p:pic>
      <p:pic>
        <p:nvPicPr>
          <p:cNvPr id="13" name="Image 12" descr="Une image contenant Visage humain, personne, sourire, intérieur&#10;&#10;Description générée automatiquement">
            <a:extLst>
              <a:ext uri="{FF2B5EF4-FFF2-40B4-BE49-F238E27FC236}">
                <a16:creationId xmlns:a16="http://schemas.microsoft.com/office/drawing/2014/main" id="{199AC91F-58EF-A7E9-5657-523834A9FD23}"/>
              </a:ext>
            </a:extLst>
          </p:cNvPr>
          <p:cNvPicPr>
            <a:picLocks noChangeAspect="1"/>
          </p:cNvPicPr>
          <p:nvPr/>
        </p:nvPicPr>
        <p:blipFill>
          <a:blip r:embed="rId5"/>
          <a:stretch>
            <a:fillRect/>
          </a:stretch>
        </p:blipFill>
        <p:spPr>
          <a:xfrm>
            <a:off x="1426084" y="5172463"/>
            <a:ext cx="955598" cy="1085473"/>
          </a:xfrm>
          <a:prstGeom prst="rect">
            <a:avLst/>
          </a:prstGeom>
        </p:spPr>
      </p:pic>
      <p:pic>
        <p:nvPicPr>
          <p:cNvPr id="15" name="Image 14" descr="Une image contenant personne, Visage humain, homme, habits&#10;&#10;Description générée automatiquement">
            <a:extLst>
              <a:ext uri="{FF2B5EF4-FFF2-40B4-BE49-F238E27FC236}">
                <a16:creationId xmlns:a16="http://schemas.microsoft.com/office/drawing/2014/main" id="{2579FE0C-1F56-F51F-D734-49C963F68207}"/>
              </a:ext>
            </a:extLst>
          </p:cNvPr>
          <p:cNvPicPr>
            <a:picLocks noChangeAspect="1"/>
          </p:cNvPicPr>
          <p:nvPr/>
        </p:nvPicPr>
        <p:blipFill>
          <a:blip r:embed="rId6"/>
          <a:stretch>
            <a:fillRect/>
          </a:stretch>
        </p:blipFill>
        <p:spPr>
          <a:xfrm>
            <a:off x="5619750" y="2952750"/>
            <a:ext cx="1004136" cy="1004136"/>
          </a:xfrm>
          <a:prstGeom prst="rect">
            <a:avLst/>
          </a:prstGeom>
        </p:spPr>
      </p:pic>
      <p:pic>
        <p:nvPicPr>
          <p:cNvPr id="17" name="Image 16" descr="Une image contenant Visage humain, personne, habits, sourire&#10;&#10;Description générée automatiquement">
            <a:extLst>
              <a:ext uri="{FF2B5EF4-FFF2-40B4-BE49-F238E27FC236}">
                <a16:creationId xmlns:a16="http://schemas.microsoft.com/office/drawing/2014/main" id="{920390C1-CA1C-2D90-5B6D-ECAA9BBBB13D}"/>
              </a:ext>
            </a:extLst>
          </p:cNvPr>
          <p:cNvPicPr>
            <a:picLocks noChangeAspect="1"/>
          </p:cNvPicPr>
          <p:nvPr/>
        </p:nvPicPr>
        <p:blipFill>
          <a:blip r:embed="rId7"/>
          <a:stretch>
            <a:fillRect/>
          </a:stretch>
        </p:blipFill>
        <p:spPr>
          <a:xfrm>
            <a:off x="1429182" y="4002835"/>
            <a:ext cx="952500" cy="952500"/>
          </a:xfrm>
          <a:prstGeom prst="rect">
            <a:avLst/>
          </a:prstGeom>
        </p:spPr>
      </p:pic>
      <p:pic>
        <p:nvPicPr>
          <p:cNvPr id="19" name="Image 18" descr="Une image contenant habits, personne, intérieur, Visage humain&#10;&#10;Description générée automatiquement">
            <a:extLst>
              <a:ext uri="{FF2B5EF4-FFF2-40B4-BE49-F238E27FC236}">
                <a16:creationId xmlns:a16="http://schemas.microsoft.com/office/drawing/2014/main" id="{CF1BD74B-A2FF-CA03-F047-92FA4DBE56E4}"/>
              </a:ext>
            </a:extLst>
          </p:cNvPr>
          <p:cNvPicPr>
            <a:picLocks noChangeAspect="1"/>
          </p:cNvPicPr>
          <p:nvPr/>
        </p:nvPicPr>
        <p:blipFill>
          <a:blip r:embed="rId8"/>
          <a:stretch>
            <a:fillRect/>
          </a:stretch>
        </p:blipFill>
        <p:spPr>
          <a:xfrm>
            <a:off x="5650603" y="5129831"/>
            <a:ext cx="1004136" cy="1139368"/>
          </a:xfrm>
          <a:prstGeom prst="rect">
            <a:avLst/>
          </a:prstGeom>
        </p:spPr>
      </p:pic>
      <p:sp>
        <p:nvSpPr>
          <p:cNvPr id="21" name="ZoneTexte 20">
            <a:extLst>
              <a:ext uri="{FF2B5EF4-FFF2-40B4-BE49-F238E27FC236}">
                <a16:creationId xmlns:a16="http://schemas.microsoft.com/office/drawing/2014/main" id="{7F68FB58-E30C-436E-111D-7EB5B56E6D5A}"/>
              </a:ext>
            </a:extLst>
          </p:cNvPr>
          <p:cNvSpPr txBox="1"/>
          <p:nvPr/>
        </p:nvSpPr>
        <p:spPr>
          <a:xfrm>
            <a:off x="2381682" y="3086650"/>
            <a:ext cx="2921838" cy="553998"/>
          </a:xfrm>
          <a:prstGeom prst="rect">
            <a:avLst/>
          </a:prstGeom>
          <a:noFill/>
        </p:spPr>
        <p:txBody>
          <a:bodyPr wrap="square">
            <a:spAutoFit/>
          </a:bodyPr>
          <a:lstStyle/>
          <a:p>
            <a:r>
              <a:rPr lang="fr-FR" b="1" dirty="0">
                <a:solidFill>
                  <a:srgbClr val="0070C0"/>
                </a:solidFill>
              </a:rPr>
              <a:t>Karine MARCHAND</a:t>
            </a:r>
          </a:p>
          <a:p>
            <a:r>
              <a:rPr lang="fr-FR" sz="1200" i="1" dirty="0"/>
              <a:t>karine.marchand@advent-formations.fr</a:t>
            </a:r>
          </a:p>
        </p:txBody>
      </p:sp>
      <p:sp>
        <p:nvSpPr>
          <p:cNvPr id="22" name="ZoneTexte 21">
            <a:extLst>
              <a:ext uri="{FF2B5EF4-FFF2-40B4-BE49-F238E27FC236}">
                <a16:creationId xmlns:a16="http://schemas.microsoft.com/office/drawing/2014/main" id="{13B2C528-9B09-4F98-20E7-7858D9E27641}"/>
              </a:ext>
            </a:extLst>
          </p:cNvPr>
          <p:cNvSpPr txBox="1"/>
          <p:nvPr/>
        </p:nvSpPr>
        <p:spPr>
          <a:xfrm>
            <a:off x="2381682" y="4201638"/>
            <a:ext cx="2921838" cy="553998"/>
          </a:xfrm>
          <a:prstGeom prst="rect">
            <a:avLst/>
          </a:prstGeom>
          <a:noFill/>
        </p:spPr>
        <p:txBody>
          <a:bodyPr wrap="square">
            <a:spAutoFit/>
          </a:bodyPr>
          <a:lstStyle/>
          <a:p>
            <a:r>
              <a:rPr lang="fr-FR" b="1" dirty="0">
                <a:solidFill>
                  <a:srgbClr val="0070C0"/>
                </a:solidFill>
              </a:rPr>
              <a:t>Ras-Verlaine DJENI</a:t>
            </a:r>
          </a:p>
          <a:p>
            <a:r>
              <a:rPr lang="fr-FR" sz="1200" i="1" dirty="0"/>
              <a:t>rvdjeni@advent-formations.fr</a:t>
            </a:r>
          </a:p>
        </p:txBody>
      </p:sp>
      <p:sp>
        <p:nvSpPr>
          <p:cNvPr id="23" name="ZoneTexte 22">
            <a:extLst>
              <a:ext uri="{FF2B5EF4-FFF2-40B4-BE49-F238E27FC236}">
                <a16:creationId xmlns:a16="http://schemas.microsoft.com/office/drawing/2014/main" id="{2E77E8C2-A62B-FC08-097D-545748CF5039}"/>
              </a:ext>
            </a:extLst>
          </p:cNvPr>
          <p:cNvSpPr txBox="1"/>
          <p:nvPr/>
        </p:nvSpPr>
        <p:spPr>
          <a:xfrm>
            <a:off x="2439692" y="5422516"/>
            <a:ext cx="2921838" cy="553998"/>
          </a:xfrm>
          <a:prstGeom prst="rect">
            <a:avLst/>
          </a:prstGeom>
          <a:noFill/>
        </p:spPr>
        <p:txBody>
          <a:bodyPr wrap="square">
            <a:spAutoFit/>
          </a:bodyPr>
          <a:lstStyle/>
          <a:p>
            <a:r>
              <a:rPr lang="fr-FR" b="1" dirty="0">
                <a:solidFill>
                  <a:srgbClr val="0070C0"/>
                </a:solidFill>
              </a:rPr>
              <a:t>Sandra BYRD</a:t>
            </a:r>
          </a:p>
          <a:p>
            <a:r>
              <a:rPr lang="fr-FR" sz="1200" i="1" dirty="0"/>
              <a:t>sandra.byrd@advent-formations.fr</a:t>
            </a:r>
          </a:p>
        </p:txBody>
      </p:sp>
      <p:sp>
        <p:nvSpPr>
          <p:cNvPr id="24" name="ZoneTexte 23">
            <a:extLst>
              <a:ext uri="{FF2B5EF4-FFF2-40B4-BE49-F238E27FC236}">
                <a16:creationId xmlns:a16="http://schemas.microsoft.com/office/drawing/2014/main" id="{0EF8216B-8D12-DD21-C5BB-B5E73B8D8E80}"/>
              </a:ext>
            </a:extLst>
          </p:cNvPr>
          <p:cNvSpPr txBox="1"/>
          <p:nvPr/>
        </p:nvSpPr>
        <p:spPr>
          <a:xfrm>
            <a:off x="6687228" y="3160721"/>
            <a:ext cx="2921838" cy="553998"/>
          </a:xfrm>
          <a:prstGeom prst="rect">
            <a:avLst/>
          </a:prstGeom>
          <a:noFill/>
        </p:spPr>
        <p:txBody>
          <a:bodyPr wrap="square">
            <a:spAutoFit/>
          </a:bodyPr>
          <a:lstStyle/>
          <a:p>
            <a:r>
              <a:rPr lang="fr-FR" b="1" dirty="0">
                <a:solidFill>
                  <a:srgbClr val="0070C0"/>
                </a:solidFill>
              </a:rPr>
              <a:t>Pacôme ADOM</a:t>
            </a:r>
          </a:p>
          <a:p>
            <a:r>
              <a:rPr lang="fr-FR" sz="1200" i="1" dirty="0"/>
              <a:t>Pacome.adom@advent-formations.fr</a:t>
            </a:r>
          </a:p>
        </p:txBody>
      </p:sp>
      <p:sp>
        <p:nvSpPr>
          <p:cNvPr id="25" name="ZoneTexte 24">
            <a:extLst>
              <a:ext uri="{FF2B5EF4-FFF2-40B4-BE49-F238E27FC236}">
                <a16:creationId xmlns:a16="http://schemas.microsoft.com/office/drawing/2014/main" id="{BECB9CEB-E22F-C4EC-D2DD-7F1BC92D6C5F}"/>
              </a:ext>
            </a:extLst>
          </p:cNvPr>
          <p:cNvSpPr txBox="1"/>
          <p:nvPr/>
        </p:nvSpPr>
        <p:spPr>
          <a:xfrm>
            <a:off x="6687228" y="4266361"/>
            <a:ext cx="2921838" cy="553998"/>
          </a:xfrm>
          <a:prstGeom prst="rect">
            <a:avLst/>
          </a:prstGeom>
          <a:noFill/>
        </p:spPr>
        <p:txBody>
          <a:bodyPr wrap="square">
            <a:spAutoFit/>
          </a:bodyPr>
          <a:lstStyle/>
          <a:p>
            <a:r>
              <a:rPr lang="fr-FR" b="1" dirty="0">
                <a:solidFill>
                  <a:srgbClr val="0070C0"/>
                </a:solidFill>
              </a:rPr>
              <a:t>Stéphane BADOUX</a:t>
            </a:r>
          </a:p>
          <a:p>
            <a:r>
              <a:rPr lang="fr-FR" sz="1200" i="1" dirty="0"/>
              <a:t>stephane.badoux@advent-formations.fr</a:t>
            </a:r>
          </a:p>
        </p:txBody>
      </p:sp>
      <p:sp>
        <p:nvSpPr>
          <p:cNvPr id="26" name="ZoneTexte 25">
            <a:extLst>
              <a:ext uri="{FF2B5EF4-FFF2-40B4-BE49-F238E27FC236}">
                <a16:creationId xmlns:a16="http://schemas.microsoft.com/office/drawing/2014/main" id="{0D8B7EE1-ACD0-7DAE-1E4D-BD47471C16A9}"/>
              </a:ext>
            </a:extLst>
          </p:cNvPr>
          <p:cNvSpPr txBox="1"/>
          <p:nvPr/>
        </p:nvSpPr>
        <p:spPr>
          <a:xfrm>
            <a:off x="6746221" y="5422516"/>
            <a:ext cx="2921838" cy="553998"/>
          </a:xfrm>
          <a:prstGeom prst="rect">
            <a:avLst/>
          </a:prstGeom>
          <a:noFill/>
        </p:spPr>
        <p:txBody>
          <a:bodyPr wrap="square">
            <a:spAutoFit/>
          </a:bodyPr>
          <a:lstStyle/>
          <a:p>
            <a:r>
              <a:rPr lang="fr-FR" b="1" dirty="0">
                <a:solidFill>
                  <a:srgbClr val="0070C0"/>
                </a:solidFill>
              </a:rPr>
              <a:t>Cyril de GASQUET</a:t>
            </a:r>
          </a:p>
          <a:p>
            <a:r>
              <a:rPr lang="fr-FR" sz="1200" i="1" dirty="0"/>
              <a:t>administration@advent-formations.fr</a:t>
            </a:r>
          </a:p>
        </p:txBody>
      </p:sp>
    </p:spTree>
    <p:extLst>
      <p:ext uri="{BB962C8B-B14F-4D97-AF65-F5344CB8AC3E}">
        <p14:creationId xmlns:p14="http://schemas.microsoft.com/office/powerpoint/2010/main" val="212504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DBC40-FDFE-2D41-95B4-AA17C30146C8}"/>
              </a:ext>
            </a:extLst>
          </p:cNvPr>
          <p:cNvSpPr>
            <a:spLocks noGrp="1"/>
          </p:cNvSpPr>
          <p:nvPr>
            <p:ph type="ctrTitle"/>
          </p:nvPr>
        </p:nvSpPr>
        <p:spPr>
          <a:xfrm>
            <a:off x="1523999" y="355599"/>
            <a:ext cx="9591869" cy="1350963"/>
          </a:xfrm>
        </p:spPr>
        <p:txBody>
          <a:bodyPr>
            <a:normAutofit/>
          </a:bodyPr>
          <a:lstStyle/>
          <a:p>
            <a:r>
              <a:rPr lang="fr-FR" dirty="0"/>
              <a:t>AdVent Conseil &amp; Formation</a:t>
            </a:r>
          </a:p>
        </p:txBody>
      </p:sp>
      <p:pic>
        <p:nvPicPr>
          <p:cNvPr id="4" name="Espace réservé du contenu 4">
            <a:extLst>
              <a:ext uri="{FF2B5EF4-FFF2-40B4-BE49-F238E27FC236}">
                <a16:creationId xmlns:a16="http://schemas.microsoft.com/office/drawing/2014/main" id="{3F65DAC2-7462-2646-9641-6271B0C7B220}"/>
              </a:ext>
            </a:extLst>
          </p:cNvPr>
          <p:cNvPicPr>
            <a:picLocks noGrp="1" noChangeAspect="1"/>
          </p:cNvPicPr>
          <p:nvPr>
            <p:ph idx="1"/>
          </p:nvPr>
        </p:nvPicPr>
        <p:blipFill>
          <a:blip r:embed="rId2"/>
          <a:stretch>
            <a:fillRect/>
          </a:stretch>
        </p:blipFill>
        <p:spPr>
          <a:xfrm>
            <a:off x="4108450" y="1706562"/>
            <a:ext cx="4197350" cy="4197350"/>
          </a:xfrm>
        </p:spPr>
      </p:pic>
      <p:pic>
        <p:nvPicPr>
          <p:cNvPr id="5" name="Espace réservé du contenu 4">
            <a:extLst>
              <a:ext uri="{FF2B5EF4-FFF2-40B4-BE49-F238E27FC236}">
                <a16:creationId xmlns:a16="http://schemas.microsoft.com/office/drawing/2014/main" id="{FD665CFD-F1F7-D541-BE0D-BCDD130875CD}"/>
              </a:ext>
            </a:extLst>
          </p:cNvPr>
          <p:cNvPicPr>
            <a:picLocks noChangeAspect="1"/>
          </p:cNvPicPr>
          <p:nvPr/>
        </p:nvPicPr>
        <p:blipFill>
          <a:blip r:embed="rId2"/>
          <a:stretch>
            <a:fillRect/>
          </a:stretch>
        </p:blipFill>
        <p:spPr>
          <a:xfrm>
            <a:off x="3806069" y="1706562"/>
            <a:ext cx="4499731" cy="4499731"/>
          </a:xfrm>
          <a:prstGeom prst="rect">
            <a:avLst/>
          </a:prstGeom>
        </p:spPr>
      </p:pic>
      <p:sp>
        <p:nvSpPr>
          <p:cNvPr id="3" name="Espace réservé du pied de page 2">
            <a:extLst>
              <a:ext uri="{FF2B5EF4-FFF2-40B4-BE49-F238E27FC236}">
                <a16:creationId xmlns:a16="http://schemas.microsoft.com/office/drawing/2014/main" id="{5BA2127D-8411-9B35-DD6C-DCDC64AEE48A}"/>
              </a:ext>
            </a:extLst>
          </p:cNvPr>
          <p:cNvSpPr>
            <a:spLocks noGrp="1"/>
          </p:cNvSpPr>
          <p:nvPr>
            <p:ph type="ftr" sz="quarter" idx="11"/>
          </p:nvPr>
        </p:nvSpPr>
        <p:spPr>
          <a:xfrm>
            <a:off x="3806069" y="6364994"/>
            <a:ext cx="4499730" cy="365125"/>
          </a:xfrm>
        </p:spPr>
        <p:txBody>
          <a:bodyPr/>
          <a:lstStyle/>
          <a:p>
            <a:endParaRPr lang="fr-FR" dirty="0"/>
          </a:p>
          <a:p>
            <a:r>
              <a:rPr lang="fr-FR" dirty="0"/>
              <a:t>AdVent Conseil &amp; Formation Données VAE 2023/2024 ©</a:t>
            </a:r>
          </a:p>
          <a:p>
            <a:r>
              <a:rPr lang="fr-FR" dirty="0"/>
              <a:t> </a:t>
            </a:r>
          </a:p>
        </p:txBody>
      </p:sp>
      <p:sp>
        <p:nvSpPr>
          <p:cNvPr id="6" name="ZoneTexte 5">
            <a:extLst>
              <a:ext uri="{FF2B5EF4-FFF2-40B4-BE49-F238E27FC236}">
                <a16:creationId xmlns:a16="http://schemas.microsoft.com/office/drawing/2014/main" id="{5AFFD7DD-B071-3076-90C1-7063DBF77AA6}"/>
              </a:ext>
            </a:extLst>
          </p:cNvPr>
          <p:cNvSpPr txBox="1"/>
          <p:nvPr/>
        </p:nvSpPr>
        <p:spPr>
          <a:xfrm>
            <a:off x="4153145" y="5660097"/>
            <a:ext cx="4197350" cy="461665"/>
          </a:xfrm>
          <a:prstGeom prst="rect">
            <a:avLst/>
          </a:prstGeom>
          <a:noFill/>
        </p:spPr>
        <p:txBody>
          <a:bodyPr wrap="square">
            <a:spAutoFit/>
          </a:bodyPr>
          <a:lstStyle/>
          <a:p>
            <a:pPr algn="ctr"/>
            <a:r>
              <a:rPr lang="fr-FR" sz="1200" b="1" i="1" dirty="0">
                <a:solidFill>
                  <a:srgbClr val="0070C0"/>
                </a:solidFill>
              </a:rPr>
              <a:t>www.advent-formations.fr</a:t>
            </a:r>
          </a:p>
          <a:p>
            <a:pPr algn="ctr"/>
            <a:r>
              <a:rPr lang="fr-FR" sz="1200" i="1" dirty="0"/>
              <a:t>contact@advent-formations.fr</a:t>
            </a:r>
          </a:p>
        </p:txBody>
      </p:sp>
    </p:spTree>
    <p:extLst>
      <p:ext uri="{BB962C8B-B14F-4D97-AF65-F5344CB8AC3E}">
        <p14:creationId xmlns:p14="http://schemas.microsoft.com/office/powerpoint/2010/main" val="63774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DDFD1-F50E-804A-95E9-7FFEC9443709}"/>
              </a:ext>
            </a:extLst>
          </p:cNvPr>
          <p:cNvSpPr>
            <a:spLocks noGrp="1"/>
          </p:cNvSpPr>
          <p:nvPr>
            <p:ph type="title"/>
          </p:nvPr>
        </p:nvSpPr>
        <p:spPr>
          <a:xfrm>
            <a:off x="838200" y="162963"/>
            <a:ext cx="9440553" cy="1149543"/>
          </a:xfrm>
        </p:spPr>
        <p:txBody>
          <a:bodyPr>
            <a:noAutofit/>
          </a:bodyPr>
          <a:lstStyle/>
          <a:p>
            <a:pPr algn="ctr"/>
            <a:r>
              <a:rPr lang="fr-FR" sz="3200" dirty="0"/>
              <a:t>Quelques chiffres </a:t>
            </a:r>
            <a:br>
              <a:rPr lang="fr-FR" sz="3200" dirty="0"/>
            </a:br>
            <a:r>
              <a:rPr lang="fr-FR" sz="3200" dirty="0"/>
              <a:t>(sources: DARES et ministère de l’Éducation nationale)</a:t>
            </a:r>
          </a:p>
        </p:txBody>
      </p:sp>
      <p:sp>
        <p:nvSpPr>
          <p:cNvPr id="7" name="Espace réservé du contenu 6">
            <a:extLst>
              <a:ext uri="{FF2B5EF4-FFF2-40B4-BE49-F238E27FC236}">
                <a16:creationId xmlns:a16="http://schemas.microsoft.com/office/drawing/2014/main" id="{693F7E11-3F08-8D4B-8E6C-753080469FE6}"/>
              </a:ext>
            </a:extLst>
          </p:cNvPr>
          <p:cNvSpPr>
            <a:spLocks noGrp="1"/>
          </p:cNvSpPr>
          <p:nvPr>
            <p:ph idx="1"/>
          </p:nvPr>
        </p:nvSpPr>
        <p:spPr>
          <a:xfrm>
            <a:off x="950167" y="1312505"/>
            <a:ext cx="9440552" cy="5382531"/>
          </a:xfrm>
        </p:spPr>
        <p:txBody>
          <a:bodyPr>
            <a:normAutofit fontScale="32500" lnSpcReduction="20000"/>
          </a:bodyPr>
          <a:lstStyle/>
          <a:p>
            <a:pPr marL="0" indent="0" algn="just" fontAlgn="base">
              <a:buNone/>
            </a:pPr>
            <a:r>
              <a:rPr lang="fr-FR" sz="4200" b="1" dirty="0"/>
              <a:t>15 265 :</a:t>
            </a:r>
            <a:r>
              <a:rPr lang="fr-FR" sz="4200" dirty="0"/>
              <a:t> Le nombre de dossiers examinés par un jury VAE pour l'année 2020. Ce chiffre a diminué de 15% en raison de la crise sanitaire. Cette baisse est même de 16% pour les diplômes délivrés dans le cadre de la VAE.</a:t>
            </a:r>
          </a:p>
          <a:p>
            <a:pPr marL="0" indent="0" algn="just" fontAlgn="base">
              <a:buNone/>
            </a:pPr>
            <a:r>
              <a:rPr lang="fr-FR" sz="4200" dirty="0"/>
              <a:t> </a:t>
            </a:r>
          </a:p>
          <a:p>
            <a:pPr marL="0" indent="0" algn="just" fontAlgn="base">
              <a:buNone/>
            </a:pPr>
            <a:r>
              <a:rPr lang="fr-FR" sz="4200" b="1" dirty="0"/>
              <a:t>6/10</a:t>
            </a:r>
            <a:r>
              <a:rPr lang="fr-FR" sz="4200" dirty="0"/>
              <a:t> : Le nombre de dossiers qui visent l'obtention d'un diplôme de niveau supérieur (post-bac).</a:t>
            </a:r>
          </a:p>
          <a:p>
            <a:pPr marL="0" indent="0" algn="just" fontAlgn="base">
              <a:buNone/>
            </a:pPr>
            <a:br>
              <a:rPr lang="fr-FR" sz="4200" dirty="0"/>
            </a:br>
            <a:r>
              <a:rPr lang="fr-FR" sz="4200" b="1" dirty="0"/>
              <a:t>10 502 </a:t>
            </a:r>
            <a:r>
              <a:rPr lang="fr-FR" sz="4200" dirty="0"/>
              <a:t>: Le nombre de validations complètes de certifications et de diplômes pour l’année 2020. </a:t>
            </a:r>
          </a:p>
          <a:p>
            <a:pPr marL="0" indent="0" algn="just" fontAlgn="base">
              <a:buNone/>
            </a:pPr>
            <a:r>
              <a:rPr lang="fr-FR" sz="4200" dirty="0"/>
              <a:t>Au total, </a:t>
            </a:r>
            <a:r>
              <a:rPr lang="fr-FR" sz="4200" b="1" dirty="0"/>
              <a:t>15 265</a:t>
            </a:r>
            <a:r>
              <a:rPr lang="fr-FR" sz="4200" dirty="0"/>
              <a:t> personnes se sont présentées devant le jury de validation. Ceux qui n’ont pas reçu de validation totale n’ont pas vu leur dossier rejeté. En cas de validation partielle, le candidat a </a:t>
            </a:r>
            <a:r>
              <a:rPr lang="fr-FR" sz="4200" b="1" dirty="0"/>
              <a:t>5 </a:t>
            </a:r>
            <a:r>
              <a:rPr lang="fr-FR" sz="4200" dirty="0"/>
              <a:t>ans pour valider les connaissances manquantes. </a:t>
            </a:r>
            <a:r>
              <a:rPr lang="fr-FR" sz="4200" b="1" dirty="0"/>
              <a:t>21 837</a:t>
            </a:r>
            <a:r>
              <a:rPr lang="fr-FR" sz="4200" dirty="0"/>
              <a:t> demandes avaient été jugées recevables en début de processus.</a:t>
            </a:r>
          </a:p>
          <a:p>
            <a:pPr marL="0" indent="0" algn="just" fontAlgn="base">
              <a:buNone/>
            </a:pPr>
            <a:endParaRPr lang="fr-FR" sz="4200" dirty="0"/>
          </a:p>
          <a:p>
            <a:pPr marL="0" indent="0" algn="just" fontAlgn="base">
              <a:buNone/>
            </a:pPr>
            <a:r>
              <a:rPr lang="fr-FR" sz="4200" dirty="0"/>
              <a:t>Les certifications concernent en priorité les formations du domaine sanitaire et social. Parmi les diplômes examinés en VAE en 2020, arrivent en tête le </a:t>
            </a:r>
            <a:r>
              <a:rPr lang="fr-FR" sz="4200" b="1" dirty="0"/>
              <a:t>DEES - diplôme d'Etat d’éducateur spécialisé</a:t>
            </a:r>
            <a:r>
              <a:rPr lang="fr-FR" sz="4200" dirty="0"/>
              <a:t> (dont le nombre de dossiers examinés grimpe chaque année) et le </a:t>
            </a:r>
            <a:r>
              <a:rPr lang="fr-FR" sz="4200" b="1" dirty="0"/>
              <a:t>CAP Petite enfance, </a:t>
            </a:r>
            <a:r>
              <a:rPr lang="fr-FR" sz="4200" dirty="0"/>
              <a:t>suivis du </a:t>
            </a:r>
            <a:r>
              <a:rPr lang="fr-FR" sz="4200" b="1" dirty="0"/>
              <a:t>DE de moniteur éducateur </a:t>
            </a:r>
            <a:r>
              <a:rPr lang="fr-FR" sz="4200" dirty="0"/>
              <a:t>et du </a:t>
            </a:r>
            <a:r>
              <a:rPr lang="fr-FR" sz="4200" b="1" dirty="0"/>
              <a:t>BTS MUC</a:t>
            </a:r>
            <a:r>
              <a:rPr lang="fr-FR" sz="4200" dirty="0"/>
              <a:t>. Ces quatre diplômes représentent 47% des candidatures !</a:t>
            </a:r>
            <a:r>
              <a:rPr lang="fr-FR" sz="4200" b="1" dirty="0"/>
              <a:t> </a:t>
            </a:r>
          </a:p>
          <a:p>
            <a:pPr marL="0" indent="0" algn="just" fontAlgn="base">
              <a:buNone/>
            </a:pPr>
            <a:endParaRPr lang="fr-FR" sz="4200" dirty="0"/>
          </a:p>
          <a:p>
            <a:pPr marL="0" indent="0" algn="just" fontAlgn="base">
              <a:buNone/>
            </a:pPr>
            <a:r>
              <a:rPr lang="fr-FR" sz="4200" dirty="0"/>
              <a:t>Selon la dernière note d'information publiée par la Depp en décembre 2021, le CAP Accompagnant Educatif Petite enfance concentre plus de deux tiers de demandes VAE des CAP et le</a:t>
            </a:r>
            <a:r>
              <a:rPr lang="fr-FR" sz="4200" b="1" dirty="0"/>
              <a:t> BP Coiffure</a:t>
            </a:r>
            <a:r>
              <a:rPr lang="fr-FR" sz="4200" dirty="0"/>
              <a:t> représente trois quarts de celles de brevet professionnel.</a:t>
            </a:r>
          </a:p>
          <a:p>
            <a:pPr marL="0" indent="0" algn="just" fontAlgn="base">
              <a:buNone/>
            </a:pPr>
            <a:endParaRPr lang="fr-FR" sz="4200" dirty="0"/>
          </a:p>
          <a:p>
            <a:pPr marL="0" indent="0" algn="just" fontAlgn="base">
              <a:buNone/>
            </a:pPr>
            <a:r>
              <a:rPr lang="fr-FR" sz="4200" dirty="0"/>
              <a:t>Entre </a:t>
            </a:r>
            <a:r>
              <a:rPr lang="fr-FR" sz="4200" b="1" dirty="0"/>
              <a:t>6</a:t>
            </a:r>
            <a:r>
              <a:rPr lang="fr-FR" sz="4200" dirty="0"/>
              <a:t> et </a:t>
            </a:r>
            <a:r>
              <a:rPr lang="fr-FR" sz="4200" b="1" dirty="0"/>
              <a:t>12</a:t>
            </a:r>
            <a:r>
              <a:rPr lang="fr-FR" sz="4200" dirty="0"/>
              <a:t> mois : C’est le temps qu’il faut, normalement, pour boucler une démarche de VAE. C’est bien évidemment la constitution du dossier ou livret de validation qui demande le plus de temps. Principale difficulté : illustrer ses compétences par son expérience.</a:t>
            </a:r>
          </a:p>
          <a:p>
            <a:pPr marL="0" indent="0" fontAlgn="base">
              <a:buNone/>
            </a:pPr>
            <a:endParaRPr lang="fr-FR" dirty="0"/>
          </a:p>
        </p:txBody>
      </p:sp>
      <p:pic>
        <p:nvPicPr>
          <p:cNvPr id="8" name="Espace réservé du contenu 4">
            <a:extLst>
              <a:ext uri="{FF2B5EF4-FFF2-40B4-BE49-F238E27FC236}">
                <a16:creationId xmlns:a16="http://schemas.microsoft.com/office/drawing/2014/main" id="{14C3D24F-AE3E-6048-B5B9-0788B3636C18}"/>
              </a:ext>
            </a:extLst>
          </p:cNvPr>
          <p:cNvPicPr>
            <a:picLocks noChangeAspect="1"/>
          </p:cNvPicPr>
          <p:nvPr/>
        </p:nvPicPr>
        <p:blipFill>
          <a:blip r:embed="rId2"/>
          <a:stretch>
            <a:fillRect/>
          </a:stretch>
        </p:blipFill>
        <p:spPr>
          <a:xfrm>
            <a:off x="10390719" y="5062592"/>
            <a:ext cx="1767417" cy="1767417"/>
          </a:xfrm>
          <a:prstGeom prst="rect">
            <a:avLst/>
          </a:prstGeom>
        </p:spPr>
      </p:pic>
    </p:spTree>
    <p:extLst>
      <p:ext uri="{BB962C8B-B14F-4D97-AF65-F5344CB8AC3E}">
        <p14:creationId xmlns:p14="http://schemas.microsoft.com/office/powerpoint/2010/main" val="254986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DDFD1-F50E-804A-95E9-7FFEC9443709}"/>
              </a:ext>
            </a:extLst>
          </p:cNvPr>
          <p:cNvSpPr>
            <a:spLocks noGrp="1"/>
          </p:cNvSpPr>
          <p:nvPr>
            <p:ph type="title"/>
          </p:nvPr>
        </p:nvSpPr>
        <p:spPr>
          <a:xfrm>
            <a:off x="1190083" y="191172"/>
            <a:ext cx="9440553" cy="1149543"/>
          </a:xfrm>
        </p:spPr>
        <p:txBody>
          <a:bodyPr>
            <a:noAutofit/>
          </a:bodyPr>
          <a:lstStyle/>
          <a:p>
            <a:pPr algn="ctr"/>
            <a:r>
              <a:rPr lang="fr-FR" sz="3200" dirty="0"/>
              <a:t>Données brutes AdVent Conseil &amp; Formation</a:t>
            </a:r>
            <a:br>
              <a:rPr lang="fr-FR" sz="3200" dirty="0"/>
            </a:br>
            <a:r>
              <a:rPr lang="fr-FR" sz="2400" i="1" dirty="0"/>
              <a:t>(Extraction France VAE du 18/09/2023 au 15/09/2024)</a:t>
            </a:r>
          </a:p>
        </p:txBody>
      </p:sp>
      <p:sp>
        <p:nvSpPr>
          <p:cNvPr id="7" name="Espace réservé du contenu 6">
            <a:extLst>
              <a:ext uri="{FF2B5EF4-FFF2-40B4-BE49-F238E27FC236}">
                <a16:creationId xmlns:a16="http://schemas.microsoft.com/office/drawing/2014/main" id="{693F7E11-3F08-8D4B-8E6C-753080469FE6}"/>
              </a:ext>
            </a:extLst>
          </p:cNvPr>
          <p:cNvSpPr>
            <a:spLocks noGrp="1"/>
          </p:cNvSpPr>
          <p:nvPr>
            <p:ph idx="1"/>
          </p:nvPr>
        </p:nvSpPr>
        <p:spPr>
          <a:xfrm>
            <a:off x="950167" y="1312505"/>
            <a:ext cx="9440552" cy="5382531"/>
          </a:xfrm>
        </p:spPr>
        <p:txBody>
          <a:bodyPr>
            <a:normAutofit/>
          </a:bodyPr>
          <a:lstStyle/>
          <a:p>
            <a:pPr marL="0" indent="0" fontAlgn="base">
              <a:buNone/>
            </a:pPr>
            <a:endParaRPr lang="fr-FR" dirty="0"/>
          </a:p>
          <a:p>
            <a:endParaRPr lang="fr-FR" dirty="0"/>
          </a:p>
        </p:txBody>
      </p:sp>
      <p:pic>
        <p:nvPicPr>
          <p:cNvPr id="8" name="Espace réservé du contenu 4">
            <a:extLst>
              <a:ext uri="{FF2B5EF4-FFF2-40B4-BE49-F238E27FC236}">
                <a16:creationId xmlns:a16="http://schemas.microsoft.com/office/drawing/2014/main" id="{14C3D24F-AE3E-6048-B5B9-0788B3636C18}"/>
              </a:ext>
            </a:extLst>
          </p:cNvPr>
          <p:cNvPicPr>
            <a:picLocks noChangeAspect="1"/>
          </p:cNvPicPr>
          <p:nvPr/>
        </p:nvPicPr>
        <p:blipFill>
          <a:blip r:embed="rId2"/>
          <a:stretch>
            <a:fillRect/>
          </a:stretch>
        </p:blipFill>
        <p:spPr>
          <a:xfrm>
            <a:off x="10390719" y="5062592"/>
            <a:ext cx="1767417" cy="1767417"/>
          </a:xfrm>
          <a:prstGeom prst="rect">
            <a:avLst/>
          </a:prstGeom>
        </p:spPr>
      </p:pic>
      <p:graphicFrame>
        <p:nvGraphicFramePr>
          <p:cNvPr id="3" name="Tableau 2">
            <a:extLst>
              <a:ext uri="{FF2B5EF4-FFF2-40B4-BE49-F238E27FC236}">
                <a16:creationId xmlns:a16="http://schemas.microsoft.com/office/drawing/2014/main" id="{7D4BD3CA-0A33-ED27-C1C4-73B6FCBAC0D2}"/>
              </a:ext>
            </a:extLst>
          </p:cNvPr>
          <p:cNvGraphicFramePr>
            <a:graphicFrameLocks noGrp="1"/>
          </p:cNvGraphicFramePr>
          <p:nvPr>
            <p:extLst>
              <p:ext uri="{D42A27DB-BD31-4B8C-83A1-F6EECF244321}">
                <p14:modId xmlns:p14="http://schemas.microsoft.com/office/powerpoint/2010/main" val="3511001748"/>
              </p:ext>
            </p:extLst>
          </p:nvPr>
        </p:nvGraphicFramePr>
        <p:xfrm>
          <a:off x="1190084" y="1250774"/>
          <a:ext cx="9440553" cy="4505960"/>
        </p:xfrm>
        <a:graphic>
          <a:graphicData uri="http://schemas.openxmlformats.org/drawingml/2006/table">
            <a:tbl>
              <a:tblPr firstRow="1" bandRow="1">
                <a:tableStyleId>{5C22544A-7EE6-4342-B048-85BDC9FD1C3A}</a:tableStyleId>
              </a:tblPr>
              <a:tblGrid>
                <a:gridCol w="7198799">
                  <a:extLst>
                    <a:ext uri="{9D8B030D-6E8A-4147-A177-3AD203B41FA5}">
                      <a16:colId xmlns:a16="http://schemas.microsoft.com/office/drawing/2014/main" val="1186880665"/>
                    </a:ext>
                  </a:extLst>
                </a:gridCol>
                <a:gridCol w="1120877">
                  <a:extLst>
                    <a:ext uri="{9D8B030D-6E8A-4147-A177-3AD203B41FA5}">
                      <a16:colId xmlns:a16="http://schemas.microsoft.com/office/drawing/2014/main" val="941225077"/>
                    </a:ext>
                  </a:extLst>
                </a:gridCol>
                <a:gridCol w="1120877">
                  <a:extLst>
                    <a:ext uri="{9D8B030D-6E8A-4147-A177-3AD203B41FA5}">
                      <a16:colId xmlns:a16="http://schemas.microsoft.com/office/drawing/2014/main" val="315803630"/>
                    </a:ext>
                  </a:extLst>
                </a:gridCol>
              </a:tblGrid>
              <a:tr h="0">
                <a:tc>
                  <a:txBody>
                    <a:bodyPr/>
                    <a:lstStyle/>
                    <a:p>
                      <a:r>
                        <a:rPr lang="fr-FR" dirty="0"/>
                        <a:t>Libellé </a:t>
                      </a:r>
                    </a:p>
                  </a:txBody>
                  <a:tcPr/>
                </a:tc>
                <a:tc>
                  <a:txBody>
                    <a:bodyPr/>
                    <a:lstStyle/>
                    <a:p>
                      <a:pPr algn="r"/>
                      <a:r>
                        <a:rPr lang="fr-FR" dirty="0"/>
                        <a:t>Nombre</a:t>
                      </a:r>
                    </a:p>
                  </a:txBody>
                  <a:tcPr/>
                </a:tc>
                <a:tc>
                  <a:txBody>
                    <a:bodyPr/>
                    <a:lstStyle/>
                    <a:p>
                      <a:pPr algn="r"/>
                      <a:r>
                        <a:rPr lang="fr-FR" dirty="0"/>
                        <a:t>Taux</a:t>
                      </a:r>
                    </a:p>
                  </a:txBody>
                  <a:tcPr/>
                </a:tc>
                <a:extLst>
                  <a:ext uri="{0D108BD9-81ED-4DB2-BD59-A6C34878D82A}">
                    <a16:rowId xmlns:a16="http://schemas.microsoft.com/office/drawing/2014/main" val="302851402"/>
                  </a:ext>
                </a:extLst>
              </a:tr>
              <a:tr h="370840">
                <a:tc>
                  <a:txBody>
                    <a:bodyPr/>
                    <a:lstStyle/>
                    <a:p>
                      <a:r>
                        <a:rPr lang="fr-FR" dirty="0"/>
                        <a:t>Dossiers reçus </a:t>
                      </a:r>
                    </a:p>
                  </a:txBody>
                  <a:tcPr/>
                </a:tc>
                <a:tc>
                  <a:txBody>
                    <a:bodyPr/>
                    <a:lstStyle/>
                    <a:p>
                      <a:pPr algn="r"/>
                      <a:r>
                        <a:rPr lang="fr-FR" sz="2400" b="1" dirty="0"/>
                        <a:t>105</a:t>
                      </a:r>
                    </a:p>
                  </a:txBody>
                  <a:tcPr/>
                </a:tc>
                <a:tc>
                  <a:txBody>
                    <a:bodyPr/>
                    <a:lstStyle/>
                    <a:p>
                      <a:pPr algn="r"/>
                      <a:endParaRPr lang="fr-FR" sz="2400" b="1" dirty="0"/>
                    </a:p>
                  </a:txBody>
                  <a:tcPr/>
                </a:tc>
                <a:extLst>
                  <a:ext uri="{0D108BD9-81ED-4DB2-BD59-A6C34878D82A}">
                    <a16:rowId xmlns:a16="http://schemas.microsoft.com/office/drawing/2014/main" val="1810049844"/>
                  </a:ext>
                </a:extLst>
              </a:tr>
              <a:tr h="370840">
                <a:tc>
                  <a:txBody>
                    <a:bodyPr/>
                    <a:lstStyle/>
                    <a:p>
                      <a:r>
                        <a:rPr lang="fr-FR" dirty="0"/>
                        <a:t>Dossiers pris en charge </a:t>
                      </a:r>
                      <a:r>
                        <a:rPr lang="fr-FR" i="1" dirty="0"/>
                        <a:t>(file active)</a:t>
                      </a:r>
                    </a:p>
                  </a:txBody>
                  <a:tcPr/>
                </a:tc>
                <a:tc>
                  <a:txBody>
                    <a:bodyPr/>
                    <a:lstStyle/>
                    <a:p>
                      <a:pPr algn="r"/>
                      <a:r>
                        <a:rPr lang="fr-FR" sz="2400" b="1" dirty="0">
                          <a:solidFill>
                            <a:srgbClr val="0070C0"/>
                          </a:solidFill>
                        </a:rPr>
                        <a:t>58</a:t>
                      </a:r>
                    </a:p>
                  </a:txBody>
                  <a:tcPr/>
                </a:tc>
                <a:tc>
                  <a:txBody>
                    <a:bodyPr/>
                    <a:lstStyle/>
                    <a:p>
                      <a:pPr algn="r"/>
                      <a:endParaRPr lang="fr-FR" sz="2400" b="1" dirty="0">
                        <a:solidFill>
                          <a:srgbClr val="0070C0"/>
                        </a:solidFill>
                      </a:endParaRPr>
                    </a:p>
                  </a:txBody>
                  <a:tcPr/>
                </a:tc>
                <a:extLst>
                  <a:ext uri="{0D108BD9-81ED-4DB2-BD59-A6C34878D82A}">
                    <a16:rowId xmlns:a16="http://schemas.microsoft.com/office/drawing/2014/main" val="593191030"/>
                  </a:ext>
                </a:extLst>
              </a:tr>
              <a:tr h="370840">
                <a:tc>
                  <a:txBody>
                    <a:bodyPr/>
                    <a:lstStyle/>
                    <a:p>
                      <a:r>
                        <a:rPr lang="fr-FR" dirty="0"/>
                        <a:t>Dossiers supprimés </a:t>
                      </a:r>
                      <a:r>
                        <a:rPr lang="fr-FR" i="1" dirty="0"/>
                        <a:t>(hors-champ, changement AAP avant entretien DF)</a:t>
                      </a:r>
                    </a:p>
                  </a:txBody>
                  <a:tcPr/>
                </a:tc>
                <a:tc>
                  <a:txBody>
                    <a:bodyPr/>
                    <a:lstStyle/>
                    <a:p>
                      <a:pPr algn="r"/>
                      <a:r>
                        <a:rPr lang="fr-FR" b="1" dirty="0">
                          <a:solidFill>
                            <a:srgbClr val="C00000"/>
                          </a:solidFill>
                        </a:rPr>
                        <a:t>41</a:t>
                      </a:r>
                    </a:p>
                  </a:txBody>
                  <a:tcPr/>
                </a:tc>
                <a:tc>
                  <a:txBody>
                    <a:bodyPr/>
                    <a:lstStyle/>
                    <a:p>
                      <a:pPr algn="r"/>
                      <a:endParaRPr lang="fr-FR" b="1" dirty="0">
                        <a:solidFill>
                          <a:srgbClr val="C00000"/>
                        </a:solidFill>
                      </a:endParaRPr>
                    </a:p>
                  </a:txBody>
                  <a:tcPr/>
                </a:tc>
                <a:extLst>
                  <a:ext uri="{0D108BD9-81ED-4DB2-BD59-A6C34878D82A}">
                    <a16:rowId xmlns:a16="http://schemas.microsoft.com/office/drawing/2014/main" val="3791227271"/>
                  </a:ext>
                </a:extLst>
              </a:tr>
              <a:tr h="370840">
                <a:tc>
                  <a:txBody>
                    <a:bodyPr/>
                    <a:lstStyle/>
                    <a:p>
                      <a:r>
                        <a:rPr lang="fr-FR" dirty="0"/>
                        <a:t>Dossiers en accompagnement terminé </a:t>
                      </a:r>
                      <a:r>
                        <a:rPr lang="fr-FR" i="1" dirty="0"/>
                        <a:t>(dossiers facturés) </a:t>
                      </a:r>
                    </a:p>
                  </a:txBody>
                  <a:tcPr/>
                </a:tc>
                <a:tc>
                  <a:txBody>
                    <a:bodyPr/>
                    <a:lstStyle/>
                    <a:p>
                      <a:pPr algn="r"/>
                      <a:r>
                        <a:rPr lang="fr-FR" sz="2400" b="1" dirty="0">
                          <a:solidFill>
                            <a:srgbClr val="00B050"/>
                          </a:solidFill>
                        </a:rPr>
                        <a:t>33</a:t>
                      </a:r>
                      <a:endParaRPr lang="fr-FR" sz="2400" dirty="0"/>
                    </a:p>
                  </a:txBody>
                  <a:tcPr/>
                </a:tc>
                <a:tc>
                  <a:txBody>
                    <a:bodyPr/>
                    <a:lstStyle/>
                    <a:p>
                      <a:pPr algn="r"/>
                      <a:r>
                        <a:rPr lang="fr-FR" sz="2400" b="1" dirty="0">
                          <a:solidFill>
                            <a:srgbClr val="00B050"/>
                          </a:solidFill>
                        </a:rPr>
                        <a:t> </a:t>
                      </a:r>
                      <a:r>
                        <a:rPr lang="fr-FR" sz="1600" b="1" i="1" dirty="0">
                          <a:solidFill>
                            <a:srgbClr val="00B050"/>
                          </a:solidFill>
                        </a:rPr>
                        <a:t>(57%)</a:t>
                      </a:r>
                    </a:p>
                  </a:txBody>
                  <a:tcPr/>
                </a:tc>
                <a:extLst>
                  <a:ext uri="{0D108BD9-81ED-4DB2-BD59-A6C34878D82A}">
                    <a16:rowId xmlns:a16="http://schemas.microsoft.com/office/drawing/2014/main" val="598520862"/>
                  </a:ext>
                </a:extLst>
              </a:tr>
              <a:tr h="370840">
                <a:tc>
                  <a:txBody>
                    <a:bodyPr/>
                    <a:lstStyle/>
                    <a:p>
                      <a:r>
                        <a:rPr lang="fr-FR" dirty="0"/>
                        <a:t>Dossiers validés pour passage jury</a:t>
                      </a:r>
                    </a:p>
                  </a:txBody>
                  <a:tcPr/>
                </a:tc>
                <a:tc>
                  <a:txBody>
                    <a:bodyPr/>
                    <a:lstStyle/>
                    <a:p>
                      <a:pPr algn="r"/>
                      <a:r>
                        <a:rPr lang="fr-FR" sz="2400" b="1" dirty="0">
                          <a:solidFill>
                            <a:schemeClr val="accent6">
                              <a:lumMod val="75000"/>
                            </a:schemeClr>
                          </a:solidFill>
                        </a:rPr>
                        <a:t>25</a:t>
                      </a:r>
                      <a:endParaRPr lang="fr-FR" sz="2400" dirty="0"/>
                    </a:p>
                  </a:txBody>
                  <a:tcPr/>
                </a:tc>
                <a:tc>
                  <a:txBody>
                    <a:bodyPr/>
                    <a:lstStyle/>
                    <a:p>
                      <a:pPr algn="r"/>
                      <a:r>
                        <a:rPr lang="fr-FR" sz="2400" b="1" dirty="0">
                          <a:solidFill>
                            <a:schemeClr val="accent6">
                              <a:lumMod val="75000"/>
                            </a:schemeClr>
                          </a:solidFill>
                        </a:rPr>
                        <a:t> </a:t>
                      </a:r>
                      <a:r>
                        <a:rPr lang="fr-FR" sz="1600" b="1" i="1" dirty="0">
                          <a:solidFill>
                            <a:schemeClr val="accent6">
                              <a:lumMod val="75000"/>
                            </a:schemeClr>
                          </a:solidFill>
                        </a:rPr>
                        <a:t>(76%)</a:t>
                      </a:r>
                    </a:p>
                  </a:txBody>
                  <a:tcPr/>
                </a:tc>
                <a:extLst>
                  <a:ext uri="{0D108BD9-81ED-4DB2-BD59-A6C34878D82A}">
                    <a16:rowId xmlns:a16="http://schemas.microsoft.com/office/drawing/2014/main" val="4222816195"/>
                  </a:ext>
                </a:extLst>
              </a:tr>
              <a:tr h="370840">
                <a:tc>
                  <a:txBody>
                    <a:bodyPr/>
                    <a:lstStyle/>
                    <a:p>
                      <a:r>
                        <a:rPr lang="fr-FR" dirty="0"/>
                        <a:t>Dossiers en cours d’accompagnement </a:t>
                      </a:r>
                      <a:r>
                        <a:rPr lang="fr-FR" sz="1200" i="1" dirty="0"/>
                        <a:t>(au 15/09/2024)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b="1" dirty="0"/>
                        <a:t>13</a:t>
                      </a:r>
                    </a:p>
                  </a:txBody>
                  <a:tcPr/>
                </a:tc>
                <a:tc>
                  <a:txBody>
                    <a:bodyPr/>
                    <a:lstStyle/>
                    <a:p>
                      <a:pPr algn="r"/>
                      <a:endParaRPr lang="fr-FR" sz="2400" b="1" dirty="0"/>
                    </a:p>
                  </a:txBody>
                  <a:tcPr/>
                </a:tc>
                <a:extLst>
                  <a:ext uri="{0D108BD9-81ED-4DB2-BD59-A6C34878D82A}">
                    <a16:rowId xmlns:a16="http://schemas.microsoft.com/office/drawing/2014/main" val="1079938893"/>
                  </a:ext>
                </a:extLst>
              </a:tr>
              <a:tr h="370840">
                <a:tc>
                  <a:txBody>
                    <a:bodyPr/>
                    <a:lstStyle/>
                    <a:p>
                      <a:r>
                        <a:rPr lang="fr-FR" dirty="0"/>
                        <a:t>Abandons après entretien de faisabilité</a:t>
                      </a:r>
                    </a:p>
                  </a:txBody>
                  <a:tcPr/>
                </a:tc>
                <a:tc>
                  <a:txBody>
                    <a:bodyPr/>
                    <a:lstStyle/>
                    <a:p>
                      <a:pPr algn="r"/>
                      <a:r>
                        <a:rPr lang="fr-FR" dirty="0">
                          <a:solidFill>
                            <a:srgbClr val="C00000"/>
                          </a:solidFill>
                        </a:rPr>
                        <a:t>06</a:t>
                      </a:r>
                      <a:endParaRPr lang="fr-FR" dirty="0"/>
                    </a:p>
                  </a:txBody>
                  <a:tcPr/>
                </a:tc>
                <a:tc>
                  <a:txBody>
                    <a:bodyPr/>
                    <a:lstStyle/>
                    <a:p>
                      <a:pPr algn="r"/>
                      <a:r>
                        <a:rPr lang="fr-FR" dirty="0">
                          <a:solidFill>
                            <a:srgbClr val="C00000"/>
                          </a:solidFill>
                        </a:rPr>
                        <a:t> </a:t>
                      </a:r>
                      <a:r>
                        <a:rPr lang="fr-FR" sz="1600" i="1" dirty="0">
                          <a:solidFill>
                            <a:srgbClr val="C00000"/>
                          </a:solidFill>
                        </a:rPr>
                        <a:t>(5%)</a:t>
                      </a:r>
                    </a:p>
                  </a:txBody>
                  <a:tcPr/>
                </a:tc>
                <a:extLst>
                  <a:ext uri="{0D108BD9-81ED-4DB2-BD59-A6C34878D82A}">
                    <a16:rowId xmlns:a16="http://schemas.microsoft.com/office/drawing/2014/main" val="3242030169"/>
                  </a:ext>
                </a:extLst>
              </a:tr>
              <a:tr h="370840">
                <a:tc>
                  <a:txBody>
                    <a:bodyPr/>
                    <a:lstStyle/>
                    <a:p>
                      <a:r>
                        <a:rPr lang="fr-FR" dirty="0"/>
                        <a:t>Abandons après recevabilité du dossier de faisabilité </a:t>
                      </a:r>
                    </a:p>
                  </a:txBody>
                  <a:tcPr/>
                </a:tc>
                <a:tc>
                  <a:txBody>
                    <a:bodyPr/>
                    <a:lstStyle/>
                    <a:p>
                      <a:pPr algn="r"/>
                      <a:r>
                        <a:rPr lang="fr-FR" dirty="0">
                          <a:solidFill>
                            <a:srgbClr val="C00000"/>
                          </a:solidFill>
                        </a:rPr>
                        <a:t>01</a:t>
                      </a:r>
                      <a:endParaRPr lang="fr-FR" dirty="0"/>
                    </a:p>
                  </a:txBody>
                  <a:tcPr/>
                </a:tc>
                <a:tc>
                  <a:txBody>
                    <a:bodyPr/>
                    <a:lstStyle/>
                    <a:p>
                      <a:pPr algn="r"/>
                      <a:r>
                        <a:rPr lang="fr-FR" sz="1600" i="1" dirty="0">
                          <a:solidFill>
                            <a:srgbClr val="C00000"/>
                          </a:solidFill>
                        </a:rPr>
                        <a:t>(0,95%)</a:t>
                      </a:r>
                    </a:p>
                  </a:txBody>
                  <a:tcPr/>
                </a:tc>
                <a:extLst>
                  <a:ext uri="{0D108BD9-81ED-4DB2-BD59-A6C34878D82A}">
                    <a16:rowId xmlns:a16="http://schemas.microsoft.com/office/drawing/2014/main" val="3000787183"/>
                  </a:ext>
                </a:extLst>
              </a:tr>
              <a:tr h="370840">
                <a:tc>
                  <a:txBody>
                    <a:bodyPr/>
                    <a:lstStyle/>
                    <a:p>
                      <a:r>
                        <a:rPr lang="fr-FR" dirty="0"/>
                        <a:t>Abandons à la demande du candidat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a:solidFill>
                            <a:srgbClr val="C00000"/>
                          </a:solidFill>
                        </a:rPr>
                        <a:t>04</a:t>
                      </a:r>
                    </a:p>
                  </a:txBody>
                  <a:tcPr/>
                </a:tc>
                <a:tc>
                  <a:txBody>
                    <a:bodyPr/>
                    <a:lstStyle/>
                    <a:p>
                      <a:pPr algn="r"/>
                      <a:r>
                        <a:rPr lang="fr-FR" sz="1600" i="1" dirty="0">
                          <a:solidFill>
                            <a:srgbClr val="C00000"/>
                          </a:solidFill>
                        </a:rPr>
                        <a:t>(3,80%)</a:t>
                      </a:r>
                      <a:endParaRPr lang="fr-FR" sz="1600" dirty="0">
                        <a:solidFill>
                          <a:srgbClr val="C00000"/>
                        </a:solidFill>
                      </a:endParaRPr>
                    </a:p>
                  </a:txBody>
                  <a:tcPr/>
                </a:tc>
                <a:extLst>
                  <a:ext uri="{0D108BD9-81ED-4DB2-BD59-A6C34878D82A}">
                    <a16:rowId xmlns:a16="http://schemas.microsoft.com/office/drawing/2014/main" val="3255601602"/>
                  </a:ext>
                </a:extLst>
              </a:tr>
              <a:tr h="370840">
                <a:tc>
                  <a:txBody>
                    <a:bodyPr/>
                    <a:lstStyle/>
                    <a:p>
                      <a:r>
                        <a:rPr lang="fr-FR" dirty="0"/>
                        <a:t>Contacts injoignables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dirty="0">
                          <a:solidFill>
                            <a:srgbClr val="C00000"/>
                          </a:solidFill>
                        </a:rPr>
                        <a:t>16</a:t>
                      </a:r>
                    </a:p>
                  </a:txBody>
                  <a:tcPr/>
                </a:tc>
                <a:tc>
                  <a:txBody>
                    <a:bodyPr/>
                    <a:lstStyle/>
                    <a:p>
                      <a:pPr algn="r"/>
                      <a:endParaRPr lang="fr-FR" dirty="0">
                        <a:solidFill>
                          <a:srgbClr val="C00000"/>
                        </a:solidFill>
                      </a:endParaRPr>
                    </a:p>
                  </a:txBody>
                  <a:tcPr/>
                </a:tc>
                <a:extLst>
                  <a:ext uri="{0D108BD9-81ED-4DB2-BD59-A6C34878D82A}">
                    <a16:rowId xmlns:a16="http://schemas.microsoft.com/office/drawing/2014/main" val="61602338"/>
                  </a:ext>
                </a:extLst>
              </a:tr>
            </a:tbl>
          </a:graphicData>
        </a:graphic>
      </p:graphicFrame>
    </p:spTree>
    <p:extLst>
      <p:ext uri="{BB962C8B-B14F-4D97-AF65-F5344CB8AC3E}">
        <p14:creationId xmlns:p14="http://schemas.microsoft.com/office/powerpoint/2010/main" val="346706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4E7B1-A41B-9B43-8982-F0AF3F06A2B8}"/>
              </a:ext>
            </a:extLst>
          </p:cNvPr>
          <p:cNvSpPr>
            <a:spLocks noGrp="1"/>
          </p:cNvSpPr>
          <p:nvPr>
            <p:ph type="title"/>
          </p:nvPr>
        </p:nvSpPr>
        <p:spPr/>
        <p:txBody>
          <a:bodyPr>
            <a:normAutofit fontScale="90000"/>
          </a:bodyPr>
          <a:lstStyle/>
          <a:p>
            <a:pPr algn="ctr"/>
            <a:r>
              <a:rPr lang="fr-FR" sz="2400" dirty="0"/>
              <a:t>Catégorie des diplômes demandés</a:t>
            </a:r>
            <a:br>
              <a:rPr lang="fr-FR" sz="2400" dirty="0"/>
            </a:br>
            <a:br>
              <a:rPr lang="fr-FR" dirty="0"/>
            </a:br>
            <a:endParaRPr lang="fr-FR" dirty="0"/>
          </a:p>
        </p:txBody>
      </p:sp>
      <p:graphicFrame>
        <p:nvGraphicFramePr>
          <p:cNvPr id="6" name="Graphique 5">
            <a:extLst>
              <a:ext uri="{FF2B5EF4-FFF2-40B4-BE49-F238E27FC236}">
                <a16:creationId xmlns:a16="http://schemas.microsoft.com/office/drawing/2014/main" id="{5FA97801-E319-3543-A19D-6345A582D389}"/>
              </a:ext>
            </a:extLst>
          </p:cNvPr>
          <p:cNvGraphicFramePr>
            <a:graphicFrameLocks/>
          </p:cNvGraphicFramePr>
          <p:nvPr>
            <p:extLst>
              <p:ext uri="{D42A27DB-BD31-4B8C-83A1-F6EECF244321}">
                <p14:modId xmlns:p14="http://schemas.microsoft.com/office/powerpoint/2010/main" val="3517929373"/>
              </p:ext>
            </p:extLst>
          </p:nvPr>
        </p:nvGraphicFramePr>
        <p:xfrm>
          <a:off x="2209573" y="1250043"/>
          <a:ext cx="7772854" cy="53467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Espace réservé du contenu 4">
            <a:extLst>
              <a:ext uri="{FF2B5EF4-FFF2-40B4-BE49-F238E27FC236}">
                <a16:creationId xmlns:a16="http://schemas.microsoft.com/office/drawing/2014/main" id="{3EA095DA-0608-7D3C-201F-DC3116903997}"/>
              </a:ext>
            </a:extLst>
          </p:cNvPr>
          <p:cNvPicPr>
            <a:picLocks noChangeAspect="1"/>
          </p:cNvPicPr>
          <p:nvPr/>
        </p:nvPicPr>
        <p:blipFill>
          <a:blip r:embed="rId3"/>
          <a:stretch>
            <a:fillRect/>
          </a:stretch>
        </p:blipFill>
        <p:spPr>
          <a:xfrm>
            <a:off x="10334272" y="5045427"/>
            <a:ext cx="1767417" cy="1767417"/>
          </a:xfrm>
          <a:prstGeom prst="rect">
            <a:avLst/>
          </a:prstGeom>
        </p:spPr>
      </p:pic>
    </p:spTree>
    <p:extLst>
      <p:ext uri="{BB962C8B-B14F-4D97-AF65-F5344CB8AC3E}">
        <p14:creationId xmlns:p14="http://schemas.microsoft.com/office/powerpoint/2010/main" val="160886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5AC4CE-C3BB-93F3-B972-37981E008CC3}"/>
              </a:ext>
            </a:extLst>
          </p:cNvPr>
          <p:cNvSpPr>
            <a:spLocks noGrp="1"/>
          </p:cNvSpPr>
          <p:nvPr>
            <p:ph type="title"/>
          </p:nvPr>
        </p:nvSpPr>
        <p:spPr>
          <a:xfrm>
            <a:off x="838201" y="213325"/>
            <a:ext cx="10515600" cy="696759"/>
          </a:xfrm>
        </p:spPr>
        <p:txBody>
          <a:bodyPr/>
          <a:lstStyle/>
          <a:p>
            <a:pPr algn="ctr"/>
            <a:r>
              <a:rPr lang="fr-FR" dirty="0"/>
              <a:t>Diplômes préparés </a:t>
            </a:r>
          </a:p>
        </p:txBody>
      </p:sp>
      <p:sp>
        <p:nvSpPr>
          <p:cNvPr id="3" name="Espace réservé du contenu 2">
            <a:extLst>
              <a:ext uri="{FF2B5EF4-FFF2-40B4-BE49-F238E27FC236}">
                <a16:creationId xmlns:a16="http://schemas.microsoft.com/office/drawing/2014/main" id="{CFB362EC-DB17-7C66-3444-BD4080F50926}"/>
              </a:ext>
            </a:extLst>
          </p:cNvPr>
          <p:cNvSpPr>
            <a:spLocks noGrp="1"/>
          </p:cNvSpPr>
          <p:nvPr>
            <p:ph idx="1"/>
          </p:nvPr>
        </p:nvSpPr>
        <p:spPr>
          <a:xfrm>
            <a:off x="90313" y="992455"/>
            <a:ext cx="6005688" cy="5296258"/>
          </a:xfrm>
        </p:spPr>
        <p:txBody>
          <a:bodyPr>
            <a:normAutofit fontScale="92500" lnSpcReduction="20000"/>
          </a:bodyPr>
          <a:lstStyle/>
          <a:p>
            <a:pPr>
              <a:lnSpc>
                <a:spcPct val="100000"/>
              </a:lnSpc>
            </a:pPr>
            <a:r>
              <a:rPr lang="fr-FR" sz="1200" b="0" i="0" dirty="0">
                <a:solidFill>
                  <a:srgbClr val="1F1F1F"/>
                </a:solidFill>
                <a:effectLst/>
                <a:latin typeface="Arial" panose="020B0604020202020204" pitchFamily="34" charset="0"/>
                <a:cs typeface="Arial" panose="020B0604020202020204" pitchFamily="34" charset="0"/>
              </a:rPr>
              <a:t>Titre professionnel Manager des unités marchandes – MUM</a:t>
            </a:r>
          </a:p>
          <a:p>
            <a:pPr>
              <a:lnSpc>
                <a:spcPct val="100000"/>
              </a:lnSpc>
            </a:pPr>
            <a:r>
              <a:rPr lang="fr-FR" sz="1200" b="0" i="0" dirty="0">
                <a:solidFill>
                  <a:srgbClr val="1F1F1F"/>
                </a:solidFill>
                <a:effectLst/>
                <a:latin typeface="Arial" panose="020B0604020202020204" pitchFamily="34" charset="0"/>
                <a:cs typeface="Arial" panose="020B0604020202020204" pitchFamily="34" charset="0"/>
              </a:rPr>
              <a:t>BTS Électrotechnique</a:t>
            </a:r>
          </a:p>
          <a:p>
            <a:pPr>
              <a:lnSpc>
                <a:spcPct val="100000"/>
              </a:lnSpc>
            </a:pPr>
            <a:r>
              <a:rPr lang="fr-FR" sz="1200" b="0" i="0" dirty="0">
                <a:solidFill>
                  <a:srgbClr val="1F1F1F"/>
                </a:solidFill>
                <a:effectLst/>
                <a:latin typeface="Arial" panose="020B0604020202020204" pitchFamily="34" charset="0"/>
                <a:cs typeface="Arial" panose="020B0604020202020204" pitchFamily="34" charset="0"/>
              </a:rPr>
              <a:t>Bac Professionnel Métiers de l'électricité et de ses environnements connectés – MELEC</a:t>
            </a:r>
          </a:p>
          <a:p>
            <a:pPr>
              <a:lnSpc>
                <a:spcPct val="100000"/>
              </a:lnSpc>
            </a:pPr>
            <a:r>
              <a:rPr lang="fr-FR" sz="1200" b="0" i="0" dirty="0">
                <a:solidFill>
                  <a:srgbClr val="1F1F1F"/>
                </a:solidFill>
                <a:effectLst/>
                <a:latin typeface="Arial" panose="020B0604020202020204" pitchFamily="34" charset="0"/>
                <a:cs typeface="Arial" panose="020B0604020202020204" pitchFamily="34" charset="0"/>
              </a:rPr>
              <a:t>Titre professionnel Secrétaire assistant médicosocial – TP SAMS</a:t>
            </a:r>
          </a:p>
          <a:p>
            <a:pPr>
              <a:lnSpc>
                <a:spcPct val="100000"/>
              </a:lnSpc>
            </a:pPr>
            <a:r>
              <a:rPr lang="fr-FR" sz="1200" b="0" i="0" dirty="0">
                <a:solidFill>
                  <a:srgbClr val="1F1F1F"/>
                </a:solidFill>
                <a:effectLst/>
                <a:latin typeface="Arial" panose="020B0604020202020204" pitchFamily="34" charset="0"/>
                <a:cs typeface="Arial" panose="020B0604020202020204" pitchFamily="34" charset="0"/>
              </a:rPr>
              <a:t>BTS Management commercial opérationnel – MCO</a:t>
            </a:r>
          </a:p>
          <a:p>
            <a:r>
              <a:rPr lang="fr-FR" sz="1200" b="0" i="0" dirty="0">
                <a:solidFill>
                  <a:srgbClr val="1F1F1F"/>
                </a:solidFill>
                <a:effectLst/>
                <a:latin typeface="Arial" panose="020B0604020202020204" pitchFamily="34" charset="0"/>
                <a:cs typeface="Arial" panose="020B0604020202020204" pitchFamily="34" charset="0"/>
              </a:rPr>
              <a:t>BUT Génie mécanique et productique : management du process industriel – GMP</a:t>
            </a:r>
          </a:p>
          <a:p>
            <a:r>
              <a:rPr lang="fr-FR" sz="1200" b="0" i="0" dirty="0">
                <a:solidFill>
                  <a:srgbClr val="1F1F1F"/>
                </a:solidFill>
                <a:effectLst/>
                <a:latin typeface="Arial" panose="020B0604020202020204" pitchFamily="34" charset="0"/>
                <a:cs typeface="Arial" panose="020B0604020202020204" pitchFamily="34" charset="0"/>
              </a:rPr>
              <a:t>Titre professionnel Conseiller de vente – CV</a:t>
            </a:r>
          </a:p>
          <a:p>
            <a:r>
              <a:rPr lang="fr-FR" sz="1200" b="0" i="0" dirty="0">
                <a:solidFill>
                  <a:srgbClr val="1F1F1F"/>
                </a:solidFill>
                <a:effectLst/>
                <a:latin typeface="Arial" panose="020B0604020202020204" pitchFamily="34" charset="0"/>
                <a:cs typeface="Arial" panose="020B0604020202020204" pitchFamily="34" charset="0"/>
              </a:rPr>
              <a:t>Diplôme d'Etat Aide-soignant - DEAS</a:t>
            </a:r>
          </a:p>
          <a:p>
            <a:r>
              <a:rPr lang="fr-FR" sz="1200" b="0" i="0" dirty="0">
                <a:solidFill>
                  <a:srgbClr val="1F1F1F"/>
                </a:solidFill>
                <a:effectLst/>
                <a:latin typeface="Arial" panose="020B0604020202020204" pitchFamily="34" charset="0"/>
                <a:cs typeface="Arial" panose="020B0604020202020204" pitchFamily="34" charset="0"/>
              </a:rPr>
              <a:t>Diplôme d'Etat Educateur spécialisé – DEES</a:t>
            </a:r>
          </a:p>
          <a:p>
            <a:r>
              <a:rPr lang="fr-FR" sz="1200" b="0" i="0" dirty="0">
                <a:solidFill>
                  <a:srgbClr val="1F1F1F"/>
                </a:solidFill>
                <a:effectLst/>
                <a:latin typeface="Arial" panose="020B0604020202020204" pitchFamily="34" charset="0"/>
                <a:cs typeface="Arial" panose="020B0604020202020204" pitchFamily="34" charset="0"/>
              </a:rPr>
              <a:t>Titre professionnel Gestionnaire comptable et fiscal – GCF</a:t>
            </a:r>
          </a:p>
          <a:p>
            <a:r>
              <a:rPr lang="fr-FR" sz="1200" b="0" i="0" dirty="0">
                <a:solidFill>
                  <a:srgbClr val="1F1F1F"/>
                </a:solidFill>
                <a:effectLst/>
                <a:latin typeface="Arial" panose="020B0604020202020204" pitchFamily="34" charset="0"/>
                <a:cs typeface="Arial" panose="020B0604020202020204" pitchFamily="34" charset="0"/>
              </a:rPr>
              <a:t>Diplôme d'Etat Educateur jeunes enfants – DEEJE</a:t>
            </a:r>
          </a:p>
          <a:p>
            <a:r>
              <a:rPr lang="fr-FR" sz="1200" b="0" i="0" dirty="0">
                <a:solidFill>
                  <a:srgbClr val="1F1F1F"/>
                </a:solidFill>
                <a:effectLst/>
                <a:latin typeface="Arial" panose="020B0604020202020204" pitchFamily="34" charset="0"/>
                <a:cs typeface="Arial" panose="020B0604020202020204" pitchFamily="34" charset="0"/>
              </a:rPr>
              <a:t>CAP Accompagnant éducatif petite enfance – AEPE</a:t>
            </a:r>
          </a:p>
          <a:p>
            <a:r>
              <a:rPr lang="fr-FR" sz="1200" b="0" i="0" dirty="0">
                <a:solidFill>
                  <a:srgbClr val="1F1F1F"/>
                </a:solidFill>
                <a:effectLst/>
                <a:latin typeface="Arial" panose="020B0604020202020204" pitchFamily="34" charset="0"/>
                <a:cs typeface="Arial" panose="020B0604020202020204" pitchFamily="34" charset="0"/>
              </a:rPr>
              <a:t>Diplôme d'Etat Accompagnant éducatif et social - DEAES</a:t>
            </a:r>
          </a:p>
          <a:p>
            <a:r>
              <a:rPr lang="fr-FR" sz="1200" b="0" i="0" dirty="0">
                <a:solidFill>
                  <a:srgbClr val="1F1F1F"/>
                </a:solidFill>
                <a:effectLst/>
                <a:latin typeface="Arial" panose="020B0604020202020204" pitchFamily="34" charset="0"/>
                <a:cs typeface="Arial" panose="020B0604020202020204" pitchFamily="34" charset="0"/>
              </a:rPr>
              <a:t>Diplôme d'Etat Assistant de service social – DEASS</a:t>
            </a:r>
          </a:p>
          <a:p>
            <a:r>
              <a:rPr lang="fr-FR" sz="1200" b="0" i="0" dirty="0">
                <a:solidFill>
                  <a:srgbClr val="1F1F1F"/>
                </a:solidFill>
                <a:effectLst/>
                <a:latin typeface="Arial" panose="020B0604020202020204" pitchFamily="34" charset="0"/>
                <a:cs typeface="Arial" panose="020B0604020202020204" pitchFamily="34" charset="0"/>
              </a:rPr>
              <a:t>Diplôme d'Etat Auxiliaire de puériculture - DEAP</a:t>
            </a:r>
          </a:p>
          <a:p>
            <a:r>
              <a:rPr lang="fr-FR" sz="1200" b="0" i="0" dirty="0">
                <a:solidFill>
                  <a:srgbClr val="1F1F1F"/>
                </a:solidFill>
                <a:effectLst/>
                <a:latin typeface="Arial" panose="020B0604020202020204" pitchFamily="34" charset="0"/>
                <a:cs typeface="Arial" panose="020B0604020202020204" pitchFamily="34" charset="0"/>
              </a:rPr>
              <a:t>Titre professionnel Conseiller de vente – CV</a:t>
            </a:r>
          </a:p>
          <a:p>
            <a:r>
              <a:rPr lang="fr-FR" sz="1200" b="0" i="0" dirty="0">
                <a:solidFill>
                  <a:srgbClr val="1F1F1F"/>
                </a:solidFill>
                <a:effectLst/>
                <a:latin typeface="Arial" panose="020B0604020202020204" pitchFamily="34" charset="0"/>
                <a:cs typeface="Arial" panose="020B0604020202020204" pitchFamily="34" charset="0"/>
              </a:rPr>
              <a:t>Titre professionnel Conseiller Commercial – CC</a:t>
            </a:r>
          </a:p>
          <a:p>
            <a:r>
              <a:rPr lang="fr-FR" sz="1200" b="0" i="0" dirty="0">
                <a:solidFill>
                  <a:srgbClr val="1F1F1F"/>
                </a:solidFill>
                <a:effectLst/>
                <a:latin typeface="Arial" panose="020B0604020202020204" pitchFamily="34" charset="0"/>
                <a:cs typeface="Arial" panose="020B0604020202020204" pitchFamily="34" charset="0"/>
              </a:rPr>
              <a:t>Certificat d'aptitude aux fonctions d'encadrement et de responsable d'unité d'intervention sociale - CAFERUIS</a:t>
            </a:r>
          </a:p>
          <a:p>
            <a:r>
              <a:rPr lang="fr-FR" sz="1200" b="0" i="0" dirty="0">
                <a:solidFill>
                  <a:srgbClr val="1F1F1F"/>
                </a:solidFill>
                <a:effectLst/>
                <a:latin typeface="Arial" panose="020B0604020202020204" pitchFamily="34" charset="0"/>
                <a:cs typeface="Arial" panose="020B0604020202020204" pitchFamily="34" charset="0"/>
              </a:rPr>
              <a:t>Brevet Professionnel de la Jeunesse de l'Education Populaire et du Sport spécialité éducateur sportif, mention activités physiques pour tous – BPJEPS</a:t>
            </a:r>
          </a:p>
          <a:p>
            <a:r>
              <a:rPr lang="fr-FR" sz="1200" b="0" i="0" dirty="0">
                <a:solidFill>
                  <a:srgbClr val="1F1F1F"/>
                </a:solidFill>
                <a:effectLst/>
                <a:latin typeface="Arial" panose="020B0604020202020204" pitchFamily="34" charset="0"/>
                <a:cs typeface="Arial" panose="020B0604020202020204" pitchFamily="34" charset="0"/>
              </a:rPr>
              <a:t>Bac Professionnel Métiers du commerce et de la vente - Option A : Animation et gestion de l'espace commercial - MCV</a:t>
            </a:r>
          </a:p>
          <a:p>
            <a:endParaRPr lang="fr-FR" sz="1200" b="0" i="0" dirty="0">
              <a:solidFill>
                <a:srgbClr val="1F1F1F"/>
              </a:solidFill>
              <a:effectLst/>
              <a:latin typeface="Arial" panose="020B0604020202020204" pitchFamily="34" charset="0"/>
              <a:cs typeface="Arial" panose="020B0604020202020204" pitchFamily="34" charset="0"/>
            </a:endParaRPr>
          </a:p>
          <a:p>
            <a:endParaRPr lang="fr-FR" sz="1050" b="0" i="0" dirty="0">
              <a:solidFill>
                <a:srgbClr val="1F1F1F"/>
              </a:solidFill>
              <a:effectLst/>
              <a:latin typeface="Google Sans"/>
            </a:endParaRPr>
          </a:p>
          <a:p>
            <a:endParaRPr lang="fr-FR" sz="1400" dirty="0"/>
          </a:p>
        </p:txBody>
      </p:sp>
      <p:pic>
        <p:nvPicPr>
          <p:cNvPr id="4" name="Espace réservé du contenu 4">
            <a:extLst>
              <a:ext uri="{FF2B5EF4-FFF2-40B4-BE49-F238E27FC236}">
                <a16:creationId xmlns:a16="http://schemas.microsoft.com/office/drawing/2014/main" id="{73AEE269-C4F1-C2F1-0855-7071C21C3B37}"/>
              </a:ext>
            </a:extLst>
          </p:cNvPr>
          <p:cNvPicPr>
            <a:picLocks noChangeAspect="1"/>
          </p:cNvPicPr>
          <p:nvPr/>
        </p:nvPicPr>
        <p:blipFill>
          <a:blip r:embed="rId2"/>
          <a:stretch>
            <a:fillRect/>
          </a:stretch>
        </p:blipFill>
        <p:spPr>
          <a:xfrm>
            <a:off x="10334272" y="5045427"/>
            <a:ext cx="1767417" cy="1767417"/>
          </a:xfrm>
          <a:prstGeom prst="rect">
            <a:avLst/>
          </a:prstGeom>
        </p:spPr>
      </p:pic>
      <p:sp>
        <p:nvSpPr>
          <p:cNvPr id="6" name="Espace réservé du contenu 2">
            <a:extLst>
              <a:ext uri="{FF2B5EF4-FFF2-40B4-BE49-F238E27FC236}">
                <a16:creationId xmlns:a16="http://schemas.microsoft.com/office/drawing/2014/main" id="{197DF9BD-608C-154B-CEF1-9335436EC615}"/>
              </a:ext>
            </a:extLst>
          </p:cNvPr>
          <p:cNvSpPr txBox="1">
            <a:spLocks/>
          </p:cNvSpPr>
          <p:nvPr/>
        </p:nvSpPr>
        <p:spPr>
          <a:xfrm>
            <a:off x="6000484" y="1000038"/>
            <a:ext cx="6005688" cy="52962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1100" b="0" i="0" dirty="0">
                <a:solidFill>
                  <a:srgbClr val="1F1F1F"/>
                </a:solidFill>
                <a:effectLst/>
                <a:latin typeface="Arial" panose="020B0604020202020204" pitchFamily="34" charset="0"/>
                <a:cs typeface="Arial" panose="020B0604020202020204" pitchFamily="34" charset="0"/>
              </a:rPr>
              <a:t>BUT Gestion administrative et commerciale des organisations : Management des activités culturelles, artistiques, sportives et de tourisme</a:t>
            </a:r>
            <a:endParaRPr lang="fr-FR" sz="1100" dirty="0">
              <a:solidFill>
                <a:srgbClr val="1F1F1F"/>
              </a:solidFill>
              <a:latin typeface="Arial" panose="020B0604020202020204" pitchFamily="34" charset="0"/>
              <a:cs typeface="Arial" panose="020B0604020202020204" pitchFamily="34" charset="0"/>
            </a:endParaRPr>
          </a:p>
          <a:p>
            <a:pPr>
              <a:lnSpc>
                <a:spcPct val="100000"/>
              </a:lnSpc>
            </a:pPr>
            <a:r>
              <a:rPr lang="fr-FR" sz="1100" b="0" i="0" dirty="0">
                <a:solidFill>
                  <a:srgbClr val="1F1F1F"/>
                </a:solidFill>
                <a:effectLst/>
                <a:latin typeface="Arial" panose="020B0604020202020204" pitchFamily="34" charset="0"/>
                <a:cs typeface="Arial" panose="020B0604020202020204" pitchFamily="34" charset="0"/>
              </a:rPr>
              <a:t>Titre professionnel Technicien supérieur en méthodes et exploitation logistique - TSMEL</a:t>
            </a:r>
            <a:endParaRPr lang="fr-FR" sz="1100" dirty="0">
              <a:solidFill>
                <a:srgbClr val="1F1F1F"/>
              </a:solidFill>
              <a:latin typeface="Arial" panose="020B0604020202020204" pitchFamily="34" charset="0"/>
              <a:cs typeface="Arial" panose="020B0604020202020204" pitchFamily="34" charset="0"/>
            </a:endParaRPr>
          </a:p>
          <a:p>
            <a:pPr>
              <a:lnSpc>
                <a:spcPct val="100000"/>
              </a:lnSpc>
            </a:pPr>
            <a:r>
              <a:rPr lang="fr-FR" sz="1100" b="0" i="0" dirty="0">
                <a:solidFill>
                  <a:srgbClr val="1F1F1F"/>
                </a:solidFill>
                <a:effectLst/>
                <a:latin typeface="Arial" panose="020B0604020202020204" pitchFamily="34" charset="0"/>
                <a:cs typeface="Arial" panose="020B0604020202020204" pitchFamily="34" charset="0"/>
              </a:rPr>
              <a:t>Bac Professionnel Boulanger pâtissier</a:t>
            </a:r>
            <a:endParaRPr lang="fr-FR" sz="1100" dirty="0">
              <a:solidFill>
                <a:srgbClr val="1F1F1F"/>
              </a:solidFill>
              <a:latin typeface="Arial" panose="020B0604020202020204" pitchFamily="34" charset="0"/>
              <a:cs typeface="Arial" panose="020B0604020202020204" pitchFamily="34" charset="0"/>
            </a:endParaRPr>
          </a:p>
          <a:p>
            <a:pPr>
              <a:lnSpc>
                <a:spcPct val="100000"/>
              </a:lnSpc>
            </a:pPr>
            <a:r>
              <a:rPr lang="fr-FR" sz="1100" b="0" i="0" dirty="0">
                <a:solidFill>
                  <a:srgbClr val="1F1F1F"/>
                </a:solidFill>
                <a:effectLst/>
                <a:latin typeface="Arial" panose="020B0604020202020204" pitchFamily="34" charset="0"/>
                <a:cs typeface="Arial" panose="020B0604020202020204" pitchFamily="34" charset="0"/>
              </a:rPr>
              <a:t>BUT Techniques de commercialisation : marketing et management du point de vente- TC</a:t>
            </a:r>
            <a:endParaRPr lang="fr-FR" sz="1100" dirty="0">
              <a:solidFill>
                <a:srgbClr val="1F1F1F"/>
              </a:solidFill>
              <a:latin typeface="Arial" panose="020B0604020202020204" pitchFamily="34" charset="0"/>
              <a:cs typeface="Arial" panose="020B0604020202020204" pitchFamily="34" charset="0"/>
            </a:endParaRPr>
          </a:p>
          <a:p>
            <a:pPr>
              <a:lnSpc>
                <a:spcPct val="100000"/>
              </a:lnSpc>
            </a:pPr>
            <a:r>
              <a:rPr lang="fr-FR" sz="1100" b="0" i="0" dirty="0">
                <a:solidFill>
                  <a:srgbClr val="1F1F1F"/>
                </a:solidFill>
                <a:effectLst/>
                <a:latin typeface="Arial" panose="020B0604020202020204" pitchFamily="34" charset="0"/>
                <a:cs typeface="Arial" panose="020B0604020202020204" pitchFamily="34" charset="0"/>
              </a:rPr>
              <a:t>BUT Gestion des entreprises et des administrations : gestion comptable, fiscale et financière - GEA</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BTS Conception des produits industriels - CPI</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Master Marketing, vente</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Master Commerce et distribution</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Titre professionnel Négociateur technico-commercial - NTC</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CAP Equipier polyvalent du commerce - EPC</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BTS Systèmes numériques option A : information, réseaux ; option B : électronique et communication - BTS Numérique</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Licence professionnelle Métier de l'entreprenariat - Licence Pro Entreprenariat</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Bac Professionnel Ouvrages du bâtiment option métallerie - OBM</a:t>
            </a:r>
            <a:endParaRPr lang="fr-FR" sz="1100" dirty="0">
              <a:solidFill>
                <a:srgbClr val="1F1F1F"/>
              </a:solidFill>
              <a:latin typeface="Arial" panose="020B0604020202020204" pitchFamily="34" charset="0"/>
              <a:cs typeface="Arial" panose="020B0604020202020204" pitchFamily="34" charset="0"/>
            </a:endParaRPr>
          </a:p>
          <a:p>
            <a:r>
              <a:rPr lang="fr-FR" sz="1100" b="0" i="0" dirty="0">
                <a:solidFill>
                  <a:srgbClr val="1F1F1F"/>
                </a:solidFill>
                <a:effectLst/>
                <a:latin typeface="Arial" panose="020B0604020202020204" pitchFamily="34" charset="0"/>
                <a:cs typeface="Arial" panose="020B0604020202020204" pitchFamily="34" charset="0"/>
              </a:rPr>
              <a:t>Bac Professionnel Logistique</a:t>
            </a:r>
          </a:p>
          <a:p>
            <a:r>
              <a:rPr lang="fr-FR" sz="1100" b="0" i="0" dirty="0">
                <a:solidFill>
                  <a:srgbClr val="1F1F1F"/>
                </a:solidFill>
                <a:effectLst/>
                <a:latin typeface="Arial" panose="020B0604020202020204" pitchFamily="34" charset="0"/>
                <a:cs typeface="Arial" panose="020B0604020202020204" pitchFamily="34" charset="0"/>
              </a:rPr>
              <a:t>Bac Professionnel Accompagnement, soins et services à la personnes Option B : en structure – SALP</a:t>
            </a:r>
          </a:p>
          <a:p>
            <a:r>
              <a:rPr lang="fr-FR" sz="1100" b="0" i="0" dirty="0">
                <a:solidFill>
                  <a:srgbClr val="1F1F1F"/>
                </a:solidFill>
                <a:effectLst/>
                <a:latin typeface="Arial" panose="020B0604020202020204" pitchFamily="34" charset="0"/>
                <a:cs typeface="Arial" panose="020B0604020202020204" pitchFamily="34" charset="0"/>
              </a:rPr>
              <a:t>BTS Pilotage de procédés – PP</a:t>
            </a:r>
          </a:p>
          <a:p>
            <a:r>
              <a:rPr lang="fr-FR" sz="1100" b="0" i="0" dirty="0">
                <a:solidFill>
                  <a:srgbClr val="1F1F1F"/>
                </a:solidFill>
                <a:effectLst/>
                <a:latin typeface="Arial" panose="020B0604020202020204" pitchFamily="34" charset="0"/>
                <a:cs typeface="Arial" panose="020B0604020202020204" pitchFamily="34" charset="0"/>
              </a:rPr>
              <a:t>CAP Opérateur / opératrice logistique - OL</a:t>
            </a:r>
            <a:endParaRPr lang="fr-FR" sz="1100" dirty="0">
              <a:solidFill>
                <a:srgbClr val="1F1F1F"/>
              </a:solidFill>
              <a:latin typeface="Arial" panose="020B0604020202020204" pitchFamily="34" charset="0"/>
              <a:cs typeface="Arial" panose="020B0604020202020204" pitchFamily="34" charset="0"/>
            </a:endParaRPr>
          </a:p>
          <a:p>
            <a:pPr marL="0" indent="0">
              <a:buNone/>
            </a:pPr>
            <a:endParaRPr lang="fr-FR" sz="1200" dirty="0">
              <a:solidFill>
                <a:srgbClr val="1F1F1F"/>
              </a:solidFill>
              <a:latin typeface="Arial" panose="020B0604020202020204" pitchFamily="34" charset="0"/>
              <a:cs typeface="Arial" panose="020B0604020202020204" pitchFamily="34" charset="0"/>
            </a:endParaRPr>
          </a:p>
          <a:p>
            <a:endParaRPr lang="fr-FR" sz="1200" dirty="0">
              <a:solidFill>
                <a:srgbClr val="1F1F1F"/>
              </a:solidFill>
              <a:latin typeface="Arial" panose="020B0604020202020204" pitchFamily="34" charset="0"/>
              <a:cs typeface="Arial" panose="020B0604020202020204" pitchFamily="34" charset="0"/>
            </a:endParaRPr>
          </a:p>
          <a:p>
            <a:endParaRPr lang="fr-FR" sz="1050" dirty="0">
              <a:solidFill>
                <a:srgbClr val="1F1F1F"/>
              </a:solidFill>
              <a:latin typeface="Google Sans"/>
            </a:endParaRPr>
          </a:p>
          <a:p>
            <a:endParaRPr lang="fr-FR" sz="1400" dirty="0"/>
          </a:p>
        </p:txBody>
      </p:sp>
    </p:spTree>
    <p:extLst>
      <p:ext uri="{BB962C8B-B14F-4D97-AF65-F5344CB8AC3E}">
        <p14:creationId xmlns:p14="http://schemas.microsoft.com/office/powerpoint/2010/main" val="307453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12B9-E019-0F98-1BFB-7958D06AC160}"/>
              </a:ext>
            </a:extLst>
          </p:cNvPr>
          <p:cNvSpPr>
            <a:spLocks noGrp="1"/>
          </p:cNvSpPr>
          <p:nvPr>
            <p:ph type="title"/>
          </p:nvPr>
        </p:nvSpPr>
        <p:spPr>
          <a:xfrm>
            <a:off x="838200" y="365125"/>
            <a:ext cx="10515600" cy="1065569"/>
          </a:xfrm>
        </p:spPr>
        <p:txBody>
          <a:bodyPr>
            <a:normAutofit/>
          </a:bodyPr>
          <a:lstStyle/>
          <a:p>
            <a:pPr algn="ctr"/>
            <a:r>
              <a:rPr lang="fr-FR" dirty="0"/>
              <a:t>Diplômes du secteur sanitaire et social</a:t>
            </a:r>
          </a:p>
        </p:txBody>
      </p:sp>
      <p:graphicFrame>
        <p:nvGraphicFramePr>
          <p:cNvPr id="7" name="Espace réservé du contenu 6">
            <a:extLst>
              <a:ext uri="{FF2B5EF4-FFF2-40B4-BE49-F238E27FC236}">
                <a16:creationId xmlns:a16="http://schemas.microsoft.com/office/drawing/2014/main" id="{039C9CA6-1AE2-4C6C-B454-9F6469855EFA}"/>
              </a:ext>
            </a:extLst>
          </p:cNvPr>
          <p:cNvGraphicFramePr>
            <a:graphicFrameLocks noGrp="1"/>
          </p:cNvGraphicFramePr>
          <p:nvPr>
            <p:ph idx="1"/>
            <p:extLst>
              <p:ext uri="{D42A27DB-BD31-4B8C-83A1-F6EECF244321}">
                <p14:modId xmlns:p14="http://schemas.microsoft.com/office/powerpoint/2010/main" val="3432490789"/>
              </p:ext>
            </p:extLst>
          </p:nvPr>
        </p:nvGraphicFramePr>
        <p:xfrm>
          <a:off x="838200" y="1635967"/>
          <a:ext cx="10147041" cy="3713584"/>
        </p:xfrm>
        <a:graphic>
          <a:graphicData uri="http://schemas.openxmlformats.org/drawingml/2006/chart">
            <c:chart xmlns:c="http://schemas.openxmlformats.org/drawingml/2006/chart" xmlns:r="http://schemas.openxmlformats.org/officeDocument/2006/relationships" r:id="rId2"/>
          </a:graphicData>
        </a:graphic>
      </p:graphicFrame>
      <p:pic>
        <p:nvPicPr>
          <p:cNvPr id="4" name="Espace réservé du contenu 4">
            <a:extLst>
              <a:ext uri="{FF2B5EF4-FFF2-40B4-BE49-F238E27FC236}">
                <a16:creationId xmlns:a16="http://schemas.microsoft.com/office/drawing/2014/main" id="{238F7EC3-4016-8B03-151D-4B1825050DC7}"/>
              </a:ext>
            </a:extLst>
          </p:cNvPr>
          <p:cNvPicPr>
            <a:picLocks noChangeAspect="1"/>
          </p:cNvPicPr>
          <p:nvPr/>
        </p:nvPicPr>
        <p:blipFill>
          <a:blip r:embed="rId3"/>
          <a:stretch>
            <a:fillRect/>
          </a:stretch>
        </p:blipFill>
        <p:spPr>
          <a:xfrm>
            <a:off x="10424583" y="5090583"/>
            <a:ext cx="1767417" cy="1767417"/>
          </a:xfrm>
          <a:prstGeom prst="rect">
            <a:avLst/>
          </a:prstGeom>
        </p:spPr>
      </p:pic>
    </p:spTree>
    <p:extLst>
      <p:ext uri="{BB962C8B-B14F-4D97-AF65-F5344CB8AC3E}">
        <p14:creationId xmlns:p14="http://schemas.microsoft.com/office/powerpoint/2010/main" val="373036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12B9-E019-0F98-1BFB-7958D06AC160}"/>
              </a:ext>
            </a:extLst>
          </p:cNvPr>
          <p:cNvSpPr>
            <a:spLocks noGrp="1"/>
          </p:cNvSpPr>
          <p:nvPr>
            <p:ph type="title"/>
          </p:nvPr>
        </p:nvSpPr>
        <p:spPr>
          <a:xfrm>
            <a:off x="838200" y="365125"/>
            <a:ext cx="10515600" cy="1065569"/>
          </a:xfrm>
        </p:spPr>
        <p:txBody>
          <a:bodyPr>
            <a:normAutofit/>
          </a:bodyPr>
          <a:lstStyle/>
          <a:p>
            <a:pPr algn="ctr"/>
            <a:r>
              <a:rPr lang="fr-FR" dirty="0"/>
              <a:t>Diplômes du secteur sanitaire et social</a:t>
            </a:r>
          </a:p>
        </p:txBody>
      </p:sp>
      <p:graphicFrame>
        <p:nvGraphicFramePr>
          <p:cNvPr id="7" name="Espace réservé du contenu 6">
            <a:extLst>
              <a:ext uri="{FF2B5EF4-FFF2-40B4-BE49-F238E27FC236}">
                <a16:creationId xmlns:a16="http://schemas.microsoft.com/office/drawing/2014/main" id="{039C9CA6-1AE2-4C6C-B454-9F6469855EFA}"/>
              </a:ext>
            </a:extLst>
          </p:cNvPr>
          <p:cNvGraphicFramePr>
            <a:graphicFrameLocks noGrp="1"/>
          </p:cNvGraphicFramePr>
          <p:nvPr>
            <p:ph idx="1"/>
            <p:extLst>
              <p:ext uri="{D42A27DB-BD31-4B8C-83A1-F6EECF244321}">
                <p14:modId xmlns:p14="http://schemas.microsoft.com/office/powerpoint/2010/main" val="2719860085"/>
              </p:ext>
            </p:extLst>
          </p:nvPr>
        </p:nvGraphicFramePr>
        <p:xfrm>
          <a:off x="838200" y="1635967"/>
          <a:ext cx="10147041" cy="3713584"/>
        </p:xfrm>
        <a:graphic>
          <a:graphicData uri="http://schemas.openxmlformats.org/drawingml/2006/chart">
            <c:chart xmlns:c="http://schemas.openxmlformats.org/drawingml/2006/chart" xmlns:r="http://schemas.openxmlformats.org/officeDocument/2006/relationships" r:id="rId2"/>
          </a:graphicData>
        </a:graphic>
      </p:graphicFrame>
      <p:pic>
        <p:nvPicPr>
          <p:cNvPr id="4" name="Espace réservé du contenu 4">
            <a:extLst>
              <a:ext uri="{FF2B5EF4-FFF2-40B4-BE49-F238E27FC236}">
                <a16:creationId xmlns:a16="http://schemas.microsoft.com/office/drawing/2014/main" id="{238F7EC3-4016-8B03-151D-4B1825050DC7}"/>
              </a:ext>
            </a:extLst>
          </p:cNvPr>
          <p:cNvPicPr>
            <a:picLocks noChangeAspect="1"/>
          </p:cNvPicPr>
          <p:nvPr/>
        </p:nvPicPr>
        <p:blipFill>
          <a:blip r:embed="rId3"/>
          <a:stretch>
            <a:fillRect/>
          </a:stretch>
        </p:blipFill>
        <p:spPr>
          <a:xfrm>
            <a:off x="10424583" y="5090583"/>
            <a:ext cx="1767417" cy="1767417"/>
          </a:xfrm>
          <a:prstGeom prst="rect">
            <a:avLst/>
          </a:prstGeom>
        </p:spPr>
      </p:pic>
    </p:spTree>
    <p:extLst>
      <p:ext uri="{BB962C8B-B14F-4D97-AF65-F5344CB8AC3E}">
        <p14:creationId xmlns:p14="http://schemas.microsoft.com/office/powerpoint/2010/main" val="198591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12B9-E019-0F98-1BFB-7958D06AC160}"/>
              </a:ext>
            </a:extLst>
          </p:cNvPr>
          <p:cNvSpPr>
            <a:spLocks noGrp="1"/>
          </p:cNvSpPr>
          <p:nvPr>
            <p:ph type="title"/>
          </p:nvPr>
        </p:nvSpPr>
        <p:spPr>
          <a:xfrm>
            <a:off x="838200" y="365125"/>
            <a:ext cx="10515600" cy="1065569"/>
          </a:xfrm>
        </p:spPr>
        <p:txBody>
          <a:bodyPr>
            <a:normAutofit/>
          </a:bodyPr>
          <a:lstStyle/>
          <a:p>
            <a:pPr algn="ctr"/>
            <a:r>
              <a:rPr lang="fr-FR" dirty="0"/>
              <a:t>Diplômes du secteur commerce et vente</a:t>
            </a:r>
          </a:p>
        </p:txBody>
      </p:sp>
      <p:graphicFrame>
        <p:nvGraphicFramePr>
          <p:cNvPr id="7" name="Espace réservé du contenu 6">
            <a:extLst>
              <a:ext uri="{FF2B5EF4-FFF2-40B4-BE49-F238E27FC236}">
                <a16:creationId xmlns:a16="http://schemas.microsoft.com/office/drawing/2014/main" id="{039C9CA6-1AE2-4C6C-B454-9F6469855EFA}"/>
              </a:ext>
            </a:extLst>
          </p:cNvPr>
          <p:cNvGraphicFramePr>
            <a:graphicFrameLocks noGrp="1"/>
          </p:cNvGraphicFramePr>
          <p:nvPr>
            <p:ph idx="1"/>
            <p:extLst>
              <p:ext uri="{D42A27DB-BD31-4B8C-83A1-F6EECF244321}">
                <p14:modId xmlns:p14="http://schemas.microsoft.com/office/powerpoint/2010/main" val="3186478651"/>
              </p:ext>
            </p:extLst>
          </p:nvPr>
        </p:nvGraphicFramePr>
        <p:xfrm>
          <a:off x="838200" y="1430694"/>
          <a:ext cx="10147041" cy="3999722"/>
        </p:xfrm>
        <a:graphic>
          <a:graphicData uri="http://schemas.openxmlformats.org/drawingml/2006/chart">
            <c:chart xmlns:c="http://schemas.openxmlformats.org/drawingml/2006/chart" xmlns:r="http://schemas.openxmlformats.org/officeDocument/2006/relationships" r:id="rId2"/>
          </a:graphicData>
        </a:graphic>
      </p:graphicFrame>
      <p:pic>
        <p:nvPicPr>
          <p:cNvPr id="4" name="Espace réservé du contenu 4">
            <a:extLst>
              <a:ext uri="{FF2B5EF4-FFF2-40B4-BE49-F238E27FC236}">
                <a16:creationId xmlns:a16="http://schemas.microsoft.com/office/drawing/2014/main" id="{238F7EC3-4016-8B03-151D-4B1825050DC7}"/>
              </a:ext>
            </a:extLst>
          </p:cNvPr>
          <p:cNvPicPr>
            <a:picLocks noChangeAspect="1"/>
          </p:cNvPicPr>
          <p:nvPr/>
        </p:nvPicPr>
        <p:blipFill>
          <a:blip r:embed="rId3"/>
          <a:stretch>
            <a:fillRect/>
          </a:stretch>
        </p:blipFill>
        <p:spPr>
          <a:xfrm>
            <a:off x="10424583" y="5090583"/>
            <a:ext cx="1767417" cy="1767417"/>
          </a:xfrm>
          <a:prstGeom prst="rect">
            <a:avLst/>
          </a:prstGeom>
        </p:spPr>
      </p:pic>
    </p:spTree>
    <p:extLst>
      <p:ext uri="{BB962C8B-B14F-4D97-AF65-F5344CB8AC3E}">
        <p14:creationId xmlns:p14="http://schemas.microsoft.com/office/powerpoint/2010/main" val="119562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12B9-E019-0F98-1BFB-7958D06AC160}"/>
              </a:ext>
            </a:extLst>
          </p:cNvPr>
          <p:cNvSpPr>
            <a:spLocks noGrp="1"/>
          </p:cNvSpPr>
          <p:nvPr>
            <p:ph type="title"/>
          </p:nvPr>
        </p:nvSpPr>
        <p:spPr>
          <a:xfrm>
            <a:off x="838200" y="365125"/>
            <a:ext cx="10515600" cy="1065569"/>
          </a:xfrm>
        </p:spPr>
        <p:txBody>
          <a:bodyPr>
            <a:normAutofit/>
          </a:bodyPr>
          <a:lstStyle/>
          <a:p>
            <a:pPr algn="ctr"/>
            <a:r>
              <a:rPr lang="fr-FR" dirty="0"/>
              <a:t>Diplômes Management / Logistique</a:t>
            </a:r>
          </a:p>
        </p:txBody>
      </p:sp>
      <p:graphicFrame>
        <p:nvGraphicFramePr>
          <p:cNvPr id="7" name="Espace réservé du contenu 6">
            <a:extLst>
              <a:ext uri="{FF2B5EF4-FFF2-40B4-BE49-F238E27FC236}">
                <a16:creationId xmlns:a16="http://schemas.microsoft.com/office/drawing/2014/main" id="{039C9CA6-1AE2-4C6C-B454-9F6469855EFA}"/>
              </a:ext>
            </a:extLst>
          </p:cNvPr>
          <p:cNvGraphicFramePr>
            <a:graphicFrameLocks noGrp="1"/>
          </p:cNvGraphicFramePr>
          <p:nvPr>
            <p:ph idx="1"/>
            <p:extLst>
              <p:ext uri="{D42A27DB-BD31-4B8C-83A1-F6EECF244321}">
                <p14:modId xmlns:p14="http://schemas.microsoft.com/office/powerpoint/2010/main" val="2510980436"/>
              </p:ext>
            </p:extLst>
          </p:nvPr>
        </p:nvGraphicFramePr>
        <p:xfrm>
          <a:off x="314865" y="1430694"/>
          <a:ext cx="10769902" cy="3999722"/>
        </p:xfrm>
        <a:graphic>
          <a:graphicData uri="http://schemas.openxmlformats.org/drawingml/2006/chart">
            <c:chart xmlns:c="http://schemas.openxmlformats.org/drawingml/2006/chart" xmlns:r="http://schemas.openxmlformats.org/officeDocument/2006/relationships" r:id="rId2"/>
          </a:graphicData>
        </a:graphic>
      </p:graphicFrame>
      <p:pic>
        <p:nvPicPr>
          <p:cNvPr id="4" name="Espace réservé du contenu 4">
            <a:extLst>
              <a:ext uri="{FF2B5EF4-FFF2-40B4-BE49-F238E27FC236}">
                <a16:creationId xmlns:a16="http://schemas.microsoft.com/office/drawing/2014/main" id="{238F7EC3-4016-8B03-151D-4B1825050DC7}"/>
              </a:ext>
            </a:extLst>
          </p:cNvPr>
          <p:cNvPicPr>
            <a:picLocks noChangeAspect="1"/>
          </p:cNvPicPr>
          <p:nvPr/>
        </p:nvPicPr>
        <p:blipFill>
          <a:blip r:embed="rId3"/>
          <a:stretch>
            <a:fillRect/>
          </a:stretch>
        </p:blipFill>
        <p:spPr>
          <a:xfrm>
            <a:off x="10424583" y="5090583"/>
            <a:ext cx="1767417" cy="1767417"/>
          </a:xfrm>
          <a:prstGeom prst="rect">
            <a:avLst/>
          </a:prstGeom>
        </p:spPr>
      </p:pic>
    </p:spTree>
    <p:extLst>
      <p:ext uri="{BB962C8B-B14F-4D97-AF65-F5344CB8AC3E}">
        <p14:creationId xmlns:p14="http://schemas.microsoft.com/office/powerpoint/2010/main" val="13376549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1399</TotalTime>
  <Words>1256</Words>
  <Application>Microsoft Office PowerPoint</Application>
  <PresentationFormat>Grand écran</PresentationFormat>
  <Paragraphs>128</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Aptos</vt:lpstr>
      <vt:lpstr>Arial</vt:lpstr>
      <vt:lpstr>Calibri</vt:lpstr>
      <vt:lpstr>Calibri Light</vt:lpstr>
      <vt:lpstr>Google Sans</vt:lpstr>
      <vt:lpstr>Thème Office</vt:lpstr>
      <vt:lpstr>AdVent Conseil &amp; Formation</vt:lpstr>
      <vt:lpstr>Quelques chiffres  (sources: DARES et ministère de l’Éducation nationale)</vt:lpstr>
      <vt:lpstr>Données brutes AdVent Conseil &amp; Formation (Extraction France VAE du 18/09/2023 au 15/09/2024)</vt:lpstr>
      <vt:lpstr>Catégorie des diplômes demandés  </vt:lpstr>
      <vt:lpstr>Diplômes préparés </vt:lpstr>
      <vt:lpstr>Diplômes du secteur sanitaire et social</vt:lpstr>
      <vt:lpstr>Diplômes du secteur sanitaire et social</vt:lpstr>
      <vt:lpstr>Diplômes du secteur commerce et vente</vt:lpstr>
      <vt:lpstr>Diplômes Management / Logistique</vt:lpstr>
      <vt:lpstr>Diplômes des métiers de bouche</vt:lpstr>
      <vt:lpstr>Diplômes des secteurs techniques</vt:lpstr>
      <vt:lpstr>42% est la proportion de démarches de validation débouchant sur une validation complète.  Les réussites les plus fréquentes concernant les diplômes de niveau bac (40%). Il est plus rare, en revanche, de voir totalement validés des bac+5 qui demandent souvent un très grand nombre de connaissances.  (sources: La DARES mais aussi le ministère de l’Education nationale) </vt:lpstr>
      <vt:lpstr>Deux tiers des candidatures sont portées par des femmes. (sources: La DARES mais aussi le ministère de l’Education nationale)  </vt:lpstr>
      <vt:lpstr> 20% est la proportion de demandeurs d’emploi parmi les candidats à la VAE. (sources: La DARES mais aussi le ministère de l’Education nationale) </vt:lpstr>
      <vt:lpstr> Accueil des candidats </vt:lpstr>
      <vt:lpstr> Les outils </vt:lpstr>
      <vt:lpstr> Les consultants </vt:lpstr>
      <vt:lpstr>AdVent Conseil &amp; 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CONSEIL</dc:title>
  <dc:creator/>
  <cp:lastModifiedBy>Ras-Verlaine DJENI</cp:lastModifiedBy>
  <cp:revision>17</cp:revision>
  <dcterms:created xsi:type="dcterms:W3CDTF">2024-09-13T11:29:20Z</dcterms:created>
  <dcterms:modified xsi:type="dcterms:W3CDTF">2024-09-16T06:22:16Z</dcterms:modified>
</cp:coreProperties>
</file>